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7559675" cy="10691813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CCFA94-94A9-4813-9438-198BA82F8D51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AECECF2-212C-477D-8AFE-34F60DFA41AC}" type="slidenum">
              <a:t>‹#›</a:t>
            </a:fld>
            <a:endParaRPr dirty="0"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87D2BC7-5F2A-4067-A62F-0E3BEE69D674}" type="slidenum">
              <a:t>‹#›</a:t>
            </a:fld>
            <a:endParaRPr dirty="0"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1B33BDE-F4AE-4B6E-B734-F34DCAFB307A}" type="slidenum">
              <a:t>‹#›</a:t>
            </a:fld>
            <a:endParaRPr dirty="0"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8690C23-6D6E-4193-B34E-CF8B43852038}" type="slidenum">
              <a:t>‹#›</a:t>
            </a:fld>
            <a:endParaRPr dirty="0"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9B1D2F9-7079-4EA9-9F63-C2D21A64961D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2EB36B6-2526-441D-B52C-A208ECC25A0B}" type="slidenum">
              <a:t>‹#›</a:t>
            </a:fld>
            <a:endParaRPr dirty="0"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DB5FC7C-E27B-4A0D-AB23-84E002321D57}" type="slidenum">
              <a:t>‹#›</a:t>
            </a:fld>
            <a:endParaRPr dirty="0"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32F3C97-F391-4187-AE4A-FC6AF5FA4EDE}" type="slidenum">
              <a:t>‹#›</a:t>
            </a:fld>
            <a:endParaRPr dirty="0"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7F4040A-083A-4E5D-A862-A5CEB3FFE433}" type="slidenum">
              <a:t>‹#›</a:t>
            </a:fld>
            <a:endParaRPr dirty="0"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5140EF4-B89A-4708-974A-BF99D0E314EC}" type="slidenum">
              <a:t>‹#›</a:t>
            </a:fld>
            <a:endParaRPr dirty="0"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6AED42A-5D66-453F-A375-616CE8B312A3}" type="slidenum">
              <a:t>‹#›</a:t>
            </a:fld>
            <a:endParaRPr dirty="0"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 dirty="0"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BFA012-4039-473F-ABB3-10E6888030C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 dirty="0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0" y="0"/>
            <a:ext cx="18284400" cy="10283400"/>
            <a:chOff x="0" y="0"/>
            <a:chExt cx="18284400" cy="10283400"/>
          </a:xfrm>
        </p:grpSpPr>
        <p:sp>
          <p:nvSpPr>
            <p:cNvPr id="42" name="Freeform 3"/>
            <p:cNvSpPr/>
            <p:nvPr/>
          </p:nvSpPr>
          <p:spPr>
            <a:xfrm>
              <a:off x="0" y="0"/>
              <a:ext cx="18284400" cy="10283400"/>
            </a:xfrm>
            <a:custGeom>
              <a:avLst/>
              <a:gdLst/>
              <a:ahLst/>
              <a:cxnLst/>
              <a:rect l="l" t="t" r="r" b="b"/>
              <a:pathLst>
                <a:path w="24380698" h="13712698">
                  <a:moveTo>
                    <a:pt x="0" y="0"/>
                  </a:moveTo>
                  <a:lnTo>
                    <a:pt x="24380698" y="0"/>
                  </a:lnTo>
                  <a:lnTo>
                    <a:pt x="24380698" y="13712698"/>
                  </a:lnTo>
                  <a:lnTo>
                    <a:pt x="0" y="1371269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3" name="TextBox 4"/>
          <p:cNvSpPr/>
          <p:nvPr/>
        </p:nvSpPr>
        <p:spPr>
          <a:xfrm>
            <a:off x="1738440" y="4270680"/>
            <a:ext cx="15517440" cy="8592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6656"/>
              </a:lnSpc>
              <a:buNone/>
            </a:pPr>
            <a:r>
              <a:rPr lang="en-US" sz="6400" b="0" strike="noStrike" spc="-1" dirty="0" err="1">
                <a:solidFill>
                  <a:srgbClr val="004AAD"/>
                </a:solidFill>
                <a:latin typeface="HK Modular"/>
                <a:ea typeface="HK Modular"/>
              </a:rPr>
              <a:t>Türkçe</a:t>
            </a:r>
            <a:r>
              <a:rPr lang="en-US" sz="6400" b="0" strike="noStrike" spc="-1" dirty="0">
                <a:solidFill>
                  <a:srgbClr val="004AAD"/>
                </a:solidFill>
                <a:latin typeface="HK Modular"/>
                <a:ea typeface="HK Modular"/>
              </a:rPr>
              <a:t> </a:t>
            </a:r>
            <a:r>
              <a:rPr lang="en-US" sz="6400" b="0" strike="noStrike" spc="-1" dirty="0" err="1">
                <a:solidFill>
                  <a:srgbClr val="004AAD"/>
                </a:solidFill>
                <a:latin typeface="HK Modular"/>
                <a:ea typeface="HK Modular"/>
              </a:rPr>
              <a:t>Doğal</a:t>
            </a:r>
            <a:r>
              <a:rPr lang="en-US" sz="6400" b="0" strike="noStrike" spc="-1" dirty="0">
                <a:solidFill>
                  <a:srgbClr val="004AAD"/>
                </a:solidFill>
                <a:latin typeface="HK Modular"/>
                <a:ea typeface="HK Modular"/>
              </a:rPr>
              <a:t> </a:t>
            </a:r>
            <a:r>
              <a:rPr lang="en-US" sz="6400" b="0" strike="noStrike" spc="-1" dirty="0" err="1">
                <a:solidFill>
                  <a:srgbClr val="004AAD"/>
                </a:solidFill>
                <a:latin typeface="HK Modular"/>
                <a:ea typeface="HK Modular"/>
              </a:rPr>
              <a:t>Dİl</a:t>
            </a:r>
            <a:r>
              <a:rPr lang="en-US" sz="6400" b="0" strike="noStrike" spc="-1" dirty="0">
                <a:solidFill>
                  <a:srgbClr val="004AAD"/>
                </a:solidFill>
                <a:latin typeface="HK Modular"/>
                <a:ea typeface="HK Modular"/>
              </a:rPr>
              <a:t> </a:t>
            </a:r>
            <a:r>
              <a:rPr lang="en-US" sz="6400" b="0" strike="noStrike" spc="-1" dirty="0" err="1">
                <a:solidFill>
                  <a:srgbClr val="004AAD"/>
                </a:solidFill>
                <a:latin typeface="HK Modular"/>
                <a:ea typeface="HK Modular"/>
              </a:rPr>
              <a:t>İşleme</a:t>
            </a:r>
            <a:endParaRPr lang="en-US" sz="6400" b="0" strike="noStrike" spc="-1" dirty="0">
              <a:latin typeface="Arial"/>
            </a:endParaRPr>
          </a:p>
        </p:txBody>
      </p:sp>
      <p:sp>
        <p:nvSpPr>
          <p:cNvPr id="44" name="TextBox 5"/>
          <p:cNvSpPr/>
          <p:nvPr/>
        </p:nvSpPr>
        <p:spPr>
          <a:xfrm>
            <a:off x="6459120" y="5010120"/>
            <a:ext cx="536616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340"/>
              </a:lnSpc>
              <a:buNone/>
            </a:pPr>
            <a:r>
              <a:rPr lang="en-US" sz="3100" b="0" strike="noStrike" spc="-1" dirty="0">
                <a:solidFill>
                  <a:srgbClr val="004AAD"/>
                </a:solidFill>
                <a:latin typeface="HK Modular"/>
                <a:ea typeface="HK Modular"/>
              </a:rPr>
              <a:t>8 - 9 </a:t>
            </a:r>
            <a:r>
              <a:rPr lang="en-US" sz="3100" b="0" strike="noStrike" spc="-1" dirty="0" err="1">
                <a:solidFill>
                  <a:srgbClr val="004AAD"/>
                </a:solidFill>
                <a:latin typeface="HK Modular"/>
                <a:ea typeface="HK Modular"/>
              </a:rPr>
              <a:t>Ağustos</a:t>
            </a:r>
            <a:r>
              <a:rPr lang="en-US" sz="3100" b="0" strike="noStrike" spc="-1" dirty="0">
                <a:solidFill>
                  <a:srgbClr val="004AAD"/>
                </a:solidFill>
                <a:latin typeface="HK Modular"/>
                <a:ea typeface="HK Modular"/>
              </a:rPr>
              <a:t> 2024</a:t>
            </a:r>
            <a:endParaRPr lang="en-US" sz="3100" b="0" strike="noStrike" spc="-1" dirty="0">
              <a:latin typeface="Arial"/>
            </a:endParaRPr>
          </a:p>
        </p:txBody>
      </p:sp>
      <p:sp>
        <p:nvSpPr>
          <p:cNvPr id="45" name="TextBox 6"/>
          <p:cNvSpPr/>
          <p:nvPr/>
        </p:nvSpPr>
        <p:spPr>
          <a:xfrm>
            <a:off x="7445880" y="7226640"/>
            <a:ext cx="339156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340"/>
              </a:lnSpc>
              <a:buNone/>
            </a:pPr>
            <a:r>
              <a:rPr lang="en-US" sz="3100" b="0" strike="noStrike" spc="-1" dirty="0">
                <a:solidFill>
                  <a:srgbClr val="004AAD"/>
                </a:solidFill>
                <a:latin typeface="HK Modular"/>
                <a:ea typeface="HK Modular"/>
              </a:rPr>
              <a:t>Brain-TR</a:t>
            </a:r>
            <a:endParaRPr lang="en-US" sz="3100" b="0" strike="noStrike" spc="-1" dirty="0">
              <a:latin typeface="Arial"/>
            </a:endParaRPr>
          </a:p>
        </p:txBody>
      </p:sp>
      <p:sp>
        <p:nvSpPr>
          <p:cNvPr id="46" name="TextBox 7"/>
          <p:cNvSpPr/>
          <p:nvPr/>
        </p:nvSpPr>
        <p:spPr>
          <a:xfrm>
            <a:off x="7533000" y="1209600"/>
            <a:ext cx="3218400" cy="110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340"/>
              </a:lnSpc>
              <a:buNone/>
            </a:pPr>
            <a:r>
              <a:rPr lang="en-US" sz="3100" b="0" strike="noStrike" spc="-1">
                <a:solidFill>
                  <a:srgbClr val="004AAD"/>
                </a:solidFill>
                <a:latin typeface="HK Modular"/>
                <a:ea typeface="HK Modular"/>
              </a:rPr>
              <a:t>Doğal Dil İşleme</a:t>
            </a:r>
            <a:endParaRPr lang="en-US" sz="3100" b="0" strike="noStrike" spc="-1">
              <a:latin typeface="Arial"/>
            </a:endParaRPr>
          </a:p>
          <a:p>
            <a:pPr algn="ctr">
              <a:lnSpc>
                <a:spcPts val="4340"/>
              </a:lnSpc>
              <a:buNone/>
            </a:pPr>
            <a:r>
              <a:rPr lang="en-US" sz="3100" b="0" strike="noStrike" spc="-1">
                <a:solidFill>
                  <a:srgbClr val="004AAD"/>
                </a:solidFill>
                <a:latin typeface="HK Modular"/>
                <a:ea typeface="HK Modular"/>
              </a:rPr>
              <a:t>Senaryosu</a:t>
            </a:r>
            <a:endParaRPr lang="en-US" sz="3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reeform 2"/>
          <p:cNvSpPr/>
          <p:nvPr/>
        </p:nvSpPr>
        <p:spPr>
          <a:xfrm>
            <a:off x="1146600" y="4555440"/>
            <a:ext cx="3585960" cy="5478120"/>
          </a:xfrm>
          <a:custGeom>
            <a:avLst/>
            <a:gdLst/>
            <a:ahLst/>
            <a:cxnLst/>
            <a:rect l="l" t="t" r="r" b="b"/>
            <a:pathLst>
              <a:path w="3587010" h="5479370">
                <a:moveTo>
                  <a:pt x="0" y="0"/>
                </a:moveTo>
                <a:lnTo>
                  <a:pt x="3587010" y="0"/>
                </a:lnTo>
                <a:lnTo>
                  <a:pt x="3587010" y="5479370"/>
                </a:lnTo>
                <a:lnTo>
                  <a:pt x="0" y="54793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Freeform 3"/>
          <p:cNvSpPr/>
          <p:nvPr/>
        </p:nvSpPr>
        <p:spPr>
          <a:xfrm>
            <a:off x="9611280" y="4555440"/>
            <a:ext cx="4365000" cy="5173920"/>
          </a:xfrm>
          <a:custGeom>
            <a:avLst/>
            <a:gdLst/>
            <a:ahLst/>
            <a:cxnLst/>
            <a:rect l="l" t="t" r="r" b="b"/>
            <a:pathLst>
              <a:path w="4365943" h="5175148">
                <a:moveTo>
                  <a:pt x="0" y="0"/>
                </a:moveTo>
                <a:lnTo>
                  <a:pt x="4365943" y="0"/>
                </a:lnTo>
                <a:lnTo>
                  <a:pt x="4365943" y="5175148"/>
                </a:lnTo>
                <a:lnTo>
                  <a:pt x="0" y="51751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TextBox 4"/>
          <p:cNvSpPr/>
          <p:nvPr/>
        </p:nvSpPr>
        <p:spPr>
          <a:xfrm>
            <a:off x="4391280" y="430560"/>
            <a:ext cx="950400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MODEL EĞİTİMİ VE DEĞERLENDİRME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" name="TextBox 5"/>
          <p:cNvSpPr/>
          <p:nvPr/>
        </p:nvSpPr>
        <p:spPr>
          <a:xfrm>
            <a:off x="6486840" y="1102320"/>
            <a:ext cx="5385240" cy="62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901"/>
              </a:lnSpc>
              <a:buNone/>
            </a:pPr>
            <a:r>
              <a:rPr lang="en-US" sz="3500" b="0" strike="noStrike" spc="-1">
                <a:solidFill>
                  <a:srgbClr val="36699B"/>
                </a:solidFill>
                <a:latin typeface="Arial Bold"/>
                <a:ea typeface="Arial Bold"/>
              </a:rPr>
              <a:t>(Varlık İsmi Çıkarma)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57" name="TextBox 6"/>
          <p:cNvSpPr/>
          <p:nvPr/>
        </p:nvSpPr>
        <p:spPr>
          <a:xfrm>
            <a:off x="6486840" y="1651680"/>
            <a:ext cx="5385240" cy="56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479"/>
              </a:lnSpc>
              <a:buNone/>
            </a:pPr>
            <a:r>
              <a:rPr lang="en-US" sz="3200" b="0" strike="noStrike" spc="-1">
                <a:solidFill>
                  <a:srgbClr val="36699B"/>
                </a:solidFill>
                <a:latin typeface="Arial Bold"/>
                <a:ea typeface="Arial Bold"/>
              </a:rPr>
              <a:t>(Sonuçlar)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8" name="TextBox 7"/>
          <p:cNvSpPr/>
          <p:nvPr/>
        </p:nvSpPr>
        <p:spPr>
          <a:xfrm>
            <a:off x="1146600" y="3095280"/>
            <a:ext cx="7826040" cy="123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36699B"/>
                </a:solidFill>
                <a:latin typeface="Arimo Bold"/>
                <a:ea typeface="Arimo Bold"/>
              </a:rPr>
              <a:t>Girdi:</a:t>
            </a: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 Bir @YouTube oynatma listesine video ekledim: Müşteri hizmetleri için sizde buna Turkcell BiP Ön Bakış üzerinde bakabilirsiniz.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59" name="TextBox 8"/>
          <p:cNvSpPr/>
          <p:nvPr/>
        </p:nvSpPr>
        <p:spPr>
          <a:xfrm>
            <a:off x="9611280" y="3095280"/>
            <a:ext cx="7826040" cy="123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6C92B6"/>
                </a:solidFill>
                <a:latin typeface="Arimo Bold"/>
                <a:ea typeface="Arimo Bold"/>
              </a:rPr>
              <a:t>Girdi:</a:t>
            </a: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 gnçtrkcll üyeleri için kampanya sürüyor. üyeyseniz bu fırsatı kaçırmayın. #sanakapakolsun @gnctrkcll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60" name="AutoShape 9"/>
          <p:cNvSpPr/>
          <p:nvPr/>
        </p:nvSpPr>
        <p:spPr>
          <a:xfrm>
            <a:off x="9124920" y="3076200"/>
            <a:ext cx="19080" cy="695844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2" name="Group 3"/>
          <p:cNvGrpSpPr/>
          <p:nvPr/>
        </p:nvGrpSpPr>
        <p:grpSpPr>
          <a:xfrm>
            <a:off x="6753600" y="5693400"/>
            <a:ext cx="370080" cy="387360"/>
            <a:chOff x="6753600" y="5693400"/>
            <a:chExt cx="370080" cy="387360"/>
          </a:xfrm>
        </p:grpSpPr>
        <p:sp>
          <p:nvSpPr>
            <p:cNvPr id="163" name="Freeform 4"/>
            <p:cNvSpPr/>
            <p:nvPr/>
          </p:nvSpPr>
          <p:spPr>
            <a:xfrm>
              <a:off x="6753600" y="571068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BA3D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TextBox 5"/>
            <p:cNvSpPr/>
            <p:nvPr/>
          </p:nvSpPr>
          <p:spPr>
            <a:xfrm>
              <a:off x="6753600" y="569340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65" name="Group 6"/>
          <p:cNvGrpSpPr/>
          <p:nvPr/>
        </p:nvGrpSpPr>
        <p:grpSpPr>
          <a:xfrm>
            <a:off x="6753600" y="6398280"/>
            <a:ext cx="370080" cy="387360"/>
            <a:chOff x="6753600" y="6398280"/>
            <a:chExt cx="370080" cy="387360"/>
          </a:xfrm>
        </p:grpSpPr>
        <p:sp>
          <p:nvSpPr>
            <p:cNvPr id="166" name="Freeform 7"/>
            <p:cNvSpPr/>
            <p:nvPr/>
          </p:nvSpPr>
          <p:spPr>
            <a:xfrm>
              <a:off x="6753600" y="641556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BA3D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TextBox 8"/>
            <p:cNvSpPr/>
            <p:nvPr/>
          </p:nvSpPr>
          <p:spPr>
            <a:xfrm>
              <a:off x="6753600" y="639828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68" name="Group 9"/>
          <p:cNvGrpSpPr/>
          <p:nvPr/>
        </p:nvGrpSpPr>
        <p:grpSpPr>
          <a:xfrm>
            <a:off x="1443600" y="5635440"/>
            <a:ext cx="370080" cy="387720"/>
            <a:chOff x="1443600" y="5635440"/>
            <a:chExt cx="370080" cy="387720"/>
          </a:xfrm>
        </p:grpSpPr>
        <p:sp>
          <p:nvSpPr>
            <p:cNvPr id="169" name="Freeform 10"/>
            <p:cNvSpPr/>
            <p:nvPr/>
          </p:nvSpPr>
          <p:spPr>
            <a:xfrm>
              <a:off x="1443600" y="565308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BA3D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TextBox 11"/>
            <p:cNvSpPr/>
            <p:nvPr/>
          </p:nvSpPr>
          <p:spPr>
            <a:xfrm>
              <a:off x="1443600" y="563544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1" name="Group 12"/>
          <p:cNvGrpSpPr/>
          <p:nvPr/>
        </p:nvGrpSpPr>
        <p:grpSpPr>
          <a:xfrm>
            <a:off x="1443600" y="6331680"/>
            <a:ext cx="370080" cy="387360"/>
            <a:chOff x="1443600" y="6331680"/>
            <a:chExt cx="370080" cy="387360"/>
          </a:xfrm>
        </p:grpSpPr>
        <p:sp>
          <p:nvSpPr>
            <p:cNvPr id="172" name="Freeform 13"/>
            <p:cNvSpPr/>
            <p:nvPr/>
          </p:nvSpPr>
          <p:spPr>
            <a:xfrm>
              <a:off x="1443600" y="634896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BA3D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TextBox 14"/>
            <p:cNvSpPr/>
            <p:nvPr/>
          </p:nvSpPr>
          <p:spPr>
            <a:xfrm>
              <a:off x="1443600" y="633168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4" name="Group 15"/>
          <p:cNvGrpSpPr/>
          <p:nvPr/>
        </p:nvGrpSpPr>
        <p:grpSpPr>
          <a:xfrm>
            <a:off x="1443600" y="7107480"/>
            <a:ext cx="370080" cy="387360"/>
            <a:chOff x="1443600" y="7107480"/>
            <a:chExt cx="370080" cy="387360"/>
          </a:xfrm>
        </p:grpSpPr>
        <p:sp>
          <p:nvSpPr>
            <p:cNvPr id="175" name="Freeform 16"/>
            <p:cNvSpPr/>
            <p:nvPr/>
          </p:nvSpPr>
          <p:spPr>
            <a:xfrm>
              <a:off x="1443600" y="712476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BA3D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TextBox 17"/>
            <p:cNvSpPr/>
            <p:nvPr/>
          </p:nvSpPr>
          <p:spPr>
            <a:xfrm>
              <a:off x="1443600" y="710748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7" name="Freeform 18"/>
          <p:cNvSpPr/>
          <p:nvPr/>
        </p:nvSpPr>
        <p:spPr>
          <a:xfrm>
            <a:off x="435960" y="7540920"/>
            <a:ext cx="17486640" cy="3007440"/>
          </a:xfrm>
          <a:custGeom>
            <a:avLst/>
            <a:gdLst/>
            <a:ahLst/>
            <a:cxnLst/>
            <a:rect l="l" t="t" r="r" b="b"/>
            <a:pathLst>
              <a:path w="17487771" h="3008649">
                <a:moveTo>
                  <a:pt x="0" y="0"/>
                </a:moveTo>
                <a:lnTo>
                  <a:pt x="17487772" y="0"/>
                </a:lnTo>
                <a:lnTo>
                  <a:pt x="17487772" y="3008649"/>
                </a:lnTo>
                <a:lnTo>
                  <a:pt x="0" y="300864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Freeform 19"/>
          <p:cNvSpPr/>
          <p:nvPr/>
        </p:nvSpPr>
        <p:spPr>
          <a:xfrm>
            <a:off x="13263120" y="5516640"/>
            <a:ext cx="2393640" cy="854640"/>
          </a:xfrm>
          <a:custGeom>
            <a:avLst/>
            <a:gdLst/>
            <a:ahLst/>
            <a:cxnLst/>
            <a:rect l="l" t="t" r="r" b="b"/>
            <a:pathLst>
              <a:path w="2394599" h="855670">
                <a:moveTo>
                  <a:pt x="0" y="0"/>
                </a:moveTo>
                <a:lnTo>
                  <a:pt x="2394599" y="0"/>
                </a:lnTo>
                <a:lnTo>
                  <a:pt x="2394599" y="855670"/>
                </a:lnTo>
                <a:lnTo>
                  <a:pt x="0" y="8556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TextBox 20"/>
          <p:cNvSpPr/>
          <p:nvPr/>
        </p:nvSpPr>
        <p:spPr>
          <a:xfrm>
            <a:off x="6486840" y="1102320"/>
            <a:ext cx="5385240" cy="62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901"/>
              </a:lnSpc>
              <a:buNone/>
            </a:pPr>
            <a:r>
              <a:rPr lang="en-US" sz="3500" b="0" strike="noStrike" spc="-1">
                <a:solidFill>
                  <a:srgbClr val="0BA3D5"/>
                </a:solidFill>
                <a:latin typeface="Arial Bold"/>
                <a:ea typeface="Arial Bold"/>
              </a:rPr>
              <a:t>(Bağımlılık Analizi)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80" name="TextBox 21"/>
          <p:cNvSpPr/>
          <p:nvPr/>
        </p:nvSpPr>
        <p:spPr>
          <a:xfrm>
            <a:off x="5872680" y="461160"/>
            <a:ext cx="654156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YÖNTEM VE TEKNİKLER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1" name="TextBox 22"/>
          <p:cNvSpPr/>
          <p:nvPr/>
        </p:nvSpPr>
        <p:spPr>
          <a:xfrm>
            <a:off x="1443600" y="2698920"/>
            <a:ext cx="15471720" cy="123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Cümle içerisinde geçen farklı varlıklara yönelen duyguların tespit edilmesi amacıyla  yapılan araştırmalarda, Aspect Based ve Entity Based olarak iki farklı yöntemin uygulandığı; bu yöntemlerin seçimi konusunda da alana özgü verilerin yapısının etkili olduğu fark edilmiştir.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2" name="TextBox 23"/>
          <p:cNvSpPr/>
          <p:nvPr/>
        </p:nvSpPr>
        <p:spPr>
          <a:xfrm>
            <a:off x="1443600" y="482040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36699B"/>
                </a:solidFill>
                <a:latin typeface="Arimo Bold"/>
                <a:ea typeface="Arimo Bold"/>
              </a:rPr>
              <a:t>Algoritmalar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3" name="TextBox 24"/>
          <p:cNvSpPr/>
          <p:nvPr/>
        </p:nvSpPr>
        <p:spPr>
          <a:xfrm>
            <a:off x="2222640" y="564084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Aspect Based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4" name="TextBox 25"/>
          <p:cNvSpPr/>
          <p:nvPr/>
        </p:nvSpPr>
        <p:spPr>
          <a:xfrm>
            <a:off x="2222640" y="636804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Entity Based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5" name="TextBox 26"/>
          <p:cNvSpPr/>
          <p:nvPr/>
        </p:nvSpPr>
        <p:spPr>
          <a:xfrm>
            <a:off x="2222640" y="714384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Dependency Based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6" name="TextBox 27"/>
          <p:cNvSpPr/>
          <p:nvPr/>
        </p:nvSpPr>
        <p:spPr>
          <a:xfrm>
            <a:off x="12732480" y="4878360"/>
            <a:ext cx="399060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36699B"/>
                </a:solidFill>
                <a:latin typeface="Arimo Bold"/>
                <a:ea typeface="Arimo Bold"/>
              </a:rPr>
              <a:t>Kullanılan Mimariler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7" name="TextBox 28"/>
          <p:cNvSpPr/>
          <p:nvPr/>
        </p:nvSpPr>
        <p:spPr>
          <a:xfrm>
            <a:off x="6753600" y="4878360"/>
            <a:ext cx="404856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36699B"/>
                </a:solidFill>
                <a:latin typeface="Arimo Bold"/>
                <a:ea typeface="Arimo Bold"/>
              </a:rPr>
              <a:t>Teknikler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8" name="TextBox 29"/>
          <p:cNvSpPr/>
          <p:nvPr/>
        </p:nvSpPr>
        <p:spPr>
          <a:xfrm>
            <a:off x="7458120" y="569844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Dependency Parsing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9" name="TextBox 30"/>
          <p:cNvSpPr/>
          <p:nvPr/>
        </p:nvSpPr>
        <p:spPr>
          <a:xfrm>
            <a:off x="7458120" y="6403680"/>
            <a:ext cx="46231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Part-Of-Speech Tagger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90" name="TextBox 31"/>
          <p:cNvSpPr/>
          <p:nvPr/>
        </p:nvSpPr>
        <p:spPr>
          <a:xfrm>
            <a:off x="12645000" y="6715440"/>
            <a:ext cx="3629880" cy="18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189"/>
              </a:lnSpc>
              <a:buNone/>
            </a:pPr>
            <a:r>
              <a:rPr lang="en-US" sz="7650" b="0" strike="noStrike" spc="-245">
                <a:solidFill>
                  <a:srgbClr val="03498D"/>
                </a:solidFill>
                <a:latin typeface="TT Bluescreens Bold"/>
                <a:ea typeface="TT Bluescreens Bold"/>
              </a:rPr>
              <a:t>Transformers</a:t>
            </a:r>
            <a:endParaRPr lang="en-US" sz="765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Box 2"/>
          <p:cNvSpPr/>
          <p:nvPr/>
        </p:nvSpPr>
        <p:spPr>
          <a:xfrm>
            <a:off x="1074600" y="2637000"/>
            <a:ext cx="16307280" cy="106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201"/>
              </a:lnSpc>
              <a:buNone/>
            </a:pPr>
            <a:r>
              <a:rPr lang="en-US" sz="3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Geliştirilen hibrid sistem ile dil yapısına göre sözcükler ve sözcük grupları analiz edilmiş olup Türkçe diline özgü cümle ayırma işlemi yapılmıştır.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92" name="TextBox 3"/>
          <p:cNvSpPr/>
          <p:nvPr/>
        </p:nvSpPr>
        <p:spPr>
          <a:xfrm>
            <a:off x="4391280" y="430560"/>
            <a:ext cx="950400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MODEL EĞİTİMİ VE DEĞERLENDİRME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3" name="TextBox 4"/>
          <p:cNvSpPr/>
          <p:nvPr/>
        </p:nvSpPr>
        <p:spPr>
          <a:xfrm>
            <a:off x="1074600" y="5784480"/>
            <a:ext cx="397476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BA3D5"/>
                </a:solidFill>
                <a:latin typeface="Arimo Bold"/>
                <a:ea typeface="Arimo Bold"/>
              </a:rPr>
              <a:t>Eğitim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94" name="TextBox 5"/>
          <p:cNvSpPr/>
          <p:nvPr/>
        </p:nvSpPr>
        <p:spPr>
          <a:xfrm>
            <a:off x="6486840" y="1102320"/>
            <a:ext cx="5385240" cy="62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901"/>
              </a:lnSpc>
              <a:buNone/>
            </a:pPr>
            <a:r>
              <a:rPr lang="en-US" sz="3500" b="0" strike="noStrike" spc="-1">
                <a:solidFill>
                  <a:srgbClr val="0BA3D5"/>
                </a:solidFill>
                <a:latin typeface="Arial Bold"/>
                <a:ea typeface="Arial Bold"/>
              </a:rPr>
              <a:t>(Bağımlılık Analizi)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95" name="TextBox 6"/>
          <p:cNvSpPr/>
          <p:nvPr/>
        </p:nvSpPr>
        <p:spPr>
          <a:xfrm>
            <a:off x="1074600" y="3913200"/>
            <a:ext cx="17212320" cy="123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Bağımlılık Analizi (Dependency Parsing) ile cümle içindeki sözcükler arasındaki ilişkileri ve ilişki türlerini belirleyerek ilgili cümlenin çözümlemesi sağlandığından cümledeki kelime öbeklerini çıkarmada bize katkı sağlamıştır.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96" name="TextBox 7"/>
          <p:cNvSpPr/>
          <p:nvPr/>
        </p:nvSpPr>
        <p:spPr>
          <a:xfrm>
            <a:off x="1074600" y="6373080"/>
            <a:ext cx="7703280" cy="153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13"/>
              </a:lnSpc>
              <a:buNone/>
            </a:pPr>
            <a:r>
              <a:rPr lang="en-US" sz="2790" b="0" strike="noStrike" spc="-1">
                <a:solidFill>
                  <a:srgbClr val="000000"/>
                </a:solidFill>
                <a:latin typeface="arial"/>
                <a:ea typeface="arial"/>
              </a:rPr>
              <a:t>Türkçe için cümledeki kelimelerin bağımlıklarını bulmak için </a:t>
            </a:r>
            <a:r>
              <a:rPr lang="en-US" sz="2790" b="0" strike="noStrike" spc="-1">
                <a:solidFill>
                  <a:srgbClr val="000000"/>
                </a:solidFill>
                <a:latin typeface="Arimo Bold"/>
                <a:ea typeface="Arimo Bold"/>
              </a:rPr>
              <a:t>tr_core_web_trf</a:t>
            </a:r>
            <a:r>
              <a:rPr lang="en-US" sz="2790" b="0" strike="noStrike" spc="-1">
                <a:solidFill>
                  <a:srgbClr val="000000"/>
                </a:solidFill>
                <a:latin typeface="arial"/>
                <a:ea typeface="arial"/>
              </a:rPr>
              <a:t> adında daha önce eğitilmiş, tranformer tabanlı pipeline model kullanıldı.</a:t>
            </a:r>
            <a:endParaRPr lang="en-US" sz="2790" b="0" strike="noStrike" spc="-1">
              <a:latin typeface="Arial"/>
            </a:endParaRPr>
          </a:p>
        </p:txBody>
      </p:sp>
      <p:sp>
        <p:nvSpPr>
          <p:cNvPr id="197" name="TextBox 8"/>
          <p:cNvSpPr/>
          <p:nvPr/>
        </p:nvSpPr>
        <p:spPr>
          <a:xfrm>
            <a:off x="9681480" y="5784480"/>
            <a:ext cx="397476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BA3D5"/>
                </a:solidFill>
                <a:latin typeface="Arimo Bold"/>
                <a:ea typeface="Arimo Bold"/>
              </a:rPr>
              <a:t>Doğruluk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98" name="TextBox 9"/>
          <p:cNvSpPr/>
          <p:nvPr/>
        </p:nvSpPr>
        <p:spPr>
          <a:xfrm>
            <a:off x="9681480" y="6373080"/>
            <a:ext cx="7378920" cy="153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13"/>
              </a:lnSpc>
              <a:buNone/>
            </a:pPr>
            <a:r>
              <a:rPr lang="en-US" sz="2790" b="0" strike="noStrike" spc="-1">
                <a:solidFill>
                  <a:srgbClr val="000000"/>
                </a:solidFill>
                <a:latin typeface="arial"/>
                <a:ea typeface="arial"/>
              </a:rPr>
              <a:t>CNN-tabanlı diğer modellerden </a:t>
            </a:r>
            <a:r>
              <a:rPr lang="en-US" sz="2790" b="0" strike="noStrike" spc="-1">
                <a:solidFill>
                  <a:srgbClr val="000000"/>
                </a:solidFill>
                <a:latin typeface="Arimo Bold"/>
                <a:ea typeface="Arimo Bold"/>
              </a:rPr>
              <a:t>tr_core_web_lg</a:t>
            </a:r>
            <a:r>
              <a:rPr lang="en-US" sz="2790" b="0" strike="noStrike" spc="-1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US" sz="2790" b="0" strike="noStrike" spc="-1">
                <a:solidFill>
                  <a:srgbClr val="000000"/>
                </a:solidFill>
                <a:latin typeface="Arimo Bold"/>
                <a:ea typeface="Arimo Bold"/>
              </a:rPr>
              <a:t>tr_core_web_md</a:t>
            </a:r>
            <a:r>
              <a:rPr lang="en-US" sz="2790" b="0" strike="noStrike" spc="-1">
                <a:solidFill>
                  <a:srgbClr val="000000"/>
                </a:solidFill>
                <a:latin typeface="arial"/>
                <a:ea typeface="arial"/>
              </a:rPr>
              <a:t> gibi modellere göre daha yüksek doğruluk sunduğu için tercih edildi.</a:t>
            </a:r>
            <a:endParaRPr lang="en-US" sz="279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TextBox 3"/>
          <p:cNvSpPr/>
          <p:nvPr/>
        </p:nvSpPr>
        <p:spPr>
          <a:xfrm>
            <a:off x="6486840" y="1102320"/>
            <a:ext cx="5385240" cy="62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901"/>
              </a:lnSpc>
              <a:buNone/>
            </a:pPr>
            <a:r>
              <a:rPr lang="en-US" sz="3500" b="0" strike="noStrike" spc="-1">
                <a:solidFill>
                  <a:srgbClr val="D38180"/>
                </a:solidFill>
                <a:latin typeface="Arial Bold"/>
                <a:ea typeface="Arial Bold"/>
              </a:rPr>
              <a:t>(Duygu Analizi)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201" name="TextBox 4"/>
          <p:cNvSpPr/>
          <p:nvPr/>
        </p:nvSpPr>
        <p:spPr>
          <a:xfrm>
            <a:off x="5872680" y="461160"/>
            <a:ext cx="654156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YÖNTEM VE TEKNİKLER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2" name="TextBox 5"/>
          <p:cNvSpPr/>
          <p:nvPr/>
        </p:nvSpPr>
        <p:spPr>
          <a:xfrm>
            <a:off x="1443600" y="3101400"/>
            <a:ext cx="15471720" cy="123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Türkçe metinlerde duygu analizi yapmak amacıyla proje kapsamında k-fold çapraz doğrulama yöntemi uygulanmıştır. "</a:t>
            </a:r>
            <a:r>
              <a:rPr lang="en-US" sz="3000" b="0" strike="noStrike" spc="-1">
                <a:solidFill>
                  <a:srgbClr val="000000"/>
                </a:solidFill>
                <a:latin typeface="Arimo Bold"/>
                <a:ea typeface="Arimo Bold"/>
              </a:rPr>
              <a:t>bert-base-turkish-cased</a:t>
            </a: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" modeli, Türkçe dilinde büyük ve küçük harf ayrımını dikkate alır.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03" name="TextBox 6"/>
          <p:cNvSpPr/>
          <p:nvPr/>
        </p:nvSpPr>
        <p:spPr>
          <a:xfrm>
            <a:off x="1443600" y="5356800"/>
            <a:ext cx="432504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CE3635"/>
                </a:solidFill>
                <a:latin typeface="Arimo Bold"/>
                <a:ea typeface="Arimo Bold"/>
              </a:rPr>
              <a:t>Kullanılan Algoritmalar</a:t>
            </a:r>
            <a:endParaRPr lang="en-US" sz="3000" b="0" strike="noStrike" spc="-1">
              <a:latin typeface="Arial"/>
            </a:endParaRPr>
          </a:p>
        </p:txBody>
      </p:sp>
      <p:grpSp>
        <p:nvGrpSpPr>
          <p:cNvPr id="204" name="Group 7"/>
          <p:cNvGrpSpPr/>
          <p:nvPr/>
        </p:nvGrpSpPr>
        <p:grpSpPr>
          <a:xfrm>
            <a:off x="6035040" y="6171840"/>
            <a:ext cx="370080" cy="387360"/>
            <a:chOff x="6035040" y="6171840"/>
            <a:chExt cx="370080" cy="387360"/>
          </a:xfrm>
        </p:grpSpPr>
        <p:sp>
          <p:nvSpPr>
            <p:cNvPr id="205" name="Freeform 8"/>
            <p:cNvSpPr/>
            <p:nvPr/>
          </p:nvSpPr>
          <p:spPr>
            <a:xfrm>
              <a:off x="6035040" y="618912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3818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TextBox 9"/>
            <p:cNvSpPr/>
            <p:nvPr/>
          </p:nvSpPr>
          <p:spPr>
            <a:xfrm>
              <a:off x="6035040" y="617184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7" name="TextBox 10"/>
          <p:cNvSpPr/>
          <p:nvPr/>
        </p:nvSpPr>
        <p:spPr>
          <a:xfrm>
            <a:off x="6035040" y="5356800"/>
            <a:ext cx="404856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CE3635"/>
                </a:solidFill>
                <a:latin typeface="Arimo Bold"/>
                <a:ea typeface="Arimo Bold"/>
              </a:rPr>
              <a:t>Uygulanan Teknikler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08" name="TextBox 11"/>
          <p:cNvSpPr/>
          <p:nvPr/>
        </p:nvSpPr>
        <p:spPr>
          <a:xfrm>
            <a:off x="6616440" y="617724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Transfer Öğrenme</a:t>
            </a:r>
            <a:endParaRPr lang="en-US" sz="3000" b="0" strike="noStrike" spc="-1">
              <a:latin typeface="Arial"/>
            </a:endParaRPr>
          </a:p>
        </p:txBody>
      </p:sp>
      <p:grpSp>
        <p:nvGrpSpPr>
          <p:cNvPr id="209" name="Group 12"/>
          <p:cNvGrpSpPr/>
          <p:nvPr/>
        </p:nvGrpSpPr>
        <p:grpSpPr>
          <a:xfrm>
            <a:off x="6035040" y="6876720"/>
            <a:ext cx="370080" cy="387720"/>
            <a:chOff x="6035040" y="6876720"/>
            <a:chExt cx="370080" cy="387720"/>
          </a:xfrm>
        </p:grpSpPr>
        <p:sp>
          <p:nvSpPr>
            <p:cNvPr id="210" name="Freeform 13"/>
            <p:cNvSpPr/>
            <p:nvPr/>
          </p:nvSpPr>
          <p:spPr>
            <a:xfrm>
              <a:off x="6035040" y="689436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3818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TextBox 14"/>
            <p:cNvSpPr/>
            <p:nvPr/>
          </p:nvSpPr>
          <p:spPr>
            <a:xfrm>
              <a:off x="6035040" y="687672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2" name="TextBox 15"/>
          <p:cNvSpPr/>
          <p:nvPr/>
        </p:nvSpPr>
        <p:spPr>
          <a:xfrm>
            <a:off x="6625800" y="6882120"/>
            <a:ext cx="46231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K-Fold Çarpraz Doğrulama</a:t>
            </a:r>
            <a:endParaRPr lang="en-US" sz="3000" b="0" strike="noStrike" spc="-1">
              <a:latin typeface="Arial"/>
            </a:endParaRPr>
          </a:p>
        </p:txBody>
      </p:sp>
      <p:grpSp>
        <p:nvGrpSpPr>
          <p:cNvPr id="213" name="Group 16"/>
          <p:cNvGrpSpPr/>
          <p:nvPr/>
        </p:nvGrpSpPr>
        <p:grpSpPr>
          <a:xfrm>
            <a:off x="11728080" y="6171840"/>
            <a:ext cx="370080" cy="387360"/>
            <a:chOff x="11728080" y="6171840"/>
            <a:chExt cx="370080" cy="387360"/>
          </a:xfrm>
        </p:grpSpPr>
        <p:sp>
          <p:nvSpPr>
            <p:cNvPr id="214" name="Freeform 17"/>
            <p:cNvSpPr/>
            <p:nvPr/>
          </p:nvSpPr>
          <p:spPr>
            <a:xfrm>
              <a:off x="11728080" y="618912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3818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TextBox 18"/>
            <p:cNvSpPr/>
            <p:nvPr/>
          </p:nvSpPr>
          <p:spPr>
            <a:xfrm>
              <a:off x="11728080" y="617184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6" name="TextBox 19"/>
          <p:cNvSpPr/>
          <p:nvPr/>
        </p:nvSpPr>
        <p:spPr>
          <a:xfrm>
            <a:off x="11728080" y="5356800"/>
            <a:ext cx="404856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CE3635"/>
                </a:solidFill>
                <a:latin typeface="Arimo Bold"/>
                <a:ea typeface="Arimo Bold"/>
              </a:rPr>
              <a:t>Önişleme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17" name="TextBox 20"/>
          <p:cNvSpPr/>
          <p:nvPr/>
        </p:nvSpPr>
        <p:spPr>
          <a:xfrm>
            <a:off x="12432600" y="617724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Cased Mimari</a:t>
            </a:r>
            <a:endParaRPr lang="en-US" sz="3000" b="0" strike="noStrike" spc="-1">
              <a:latin typeface="Arial"/>
            </a:endParaRPr>
          </a:p>
        </p:txBody>
      </p:sp>
      <p:grpSp>
        <p:nvGrpSpPr>
          <p:cNvPr id="218" name="Group 21"/>
          <p:cNvGrpSpPr/>
          <p:nvPr/>
        </p:nvGrpSpPr>
        <p:grpSpPr>
          <a:xfrm>
            <a:off x="11728080" y="6876720"/>
            <a:ext cx="370080" cy="387720"/>
            <a:chOff x="11728080" y="6876720"/>
            <a:chExt cx="370080" cy="387720"/>
          </a:xfrm>
        </p:grpSpPr>
        <p:sp>
          <p:nvSpPr>
            <p:cNvPr id="219" name="Freeform 22"/>
            <p:cNvSpPr/>
            <p:nvPr/>
          </p:nvSpPr>
          <p:spPr>
            <a:xfrm>
              <a:off x="11728080" y="689436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3818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TextBox 23"/>
            <p:cNvSpPr/>
            <p:nvPr/>
          </p:nvSpPr>
          <p:spPr>
            <a:xfrm>
              <a:off x="11728080" y="687672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1" name="TextBox 24"/>
          <p:cNvSpPr/>
          <p:nvPr/>
        </p:nvSpPr>
        <p:spPr>
          <a:xfrm>
            <a:off x="12432600" y="6882120"/>
            <a:ext cx="46231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Tag Temizleme</a:t>
            </a:r>
            <a:endParaRPr lang="en-US" sz="3000" b="0" strike="noStrike" spc="-1">
              <a:latin typeface="Arial"/>
            </a:endParaRPr>
          </a:p>
        </p:txBody>
      </p:sp>
      <p:grpSp>
        <p:nvGrpSpPr>
          <p:cNvPr id="222" name="Group 25"/>
          <p:cNvGrpSpPr/>
          <p:nvPr/>
        </p:nvGrpSpPr>
        <p:grpSpPr>
          <a:xfrm>
            <a:off x="11728080" y="7579800"/>
            <a:ext cx="370080" cy="387360"/>
            <a:chOff x="11728080" y="7579800"/>
            <a:chExt cx="370080" cy="387360"/>
          </a:xfrm>
        </p:grpSpPr>
        <p:sp>
          <p:nvSpPr>
            <p:cNvPr id="223" name="Freeform 26"/>
            <p:cNvSpPr/>
            <p:nvPr/>
          </p:nvSpPr>
          <p:spPr>
            <a:xfrm>
              <a:off x="11728080" y="759708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3818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TextBox 27"/>
            <p:cNvSpPr/>
            <p:nvPr/>
          </p:nvSpPr>
          <p:spPr>
            <a:xfrm>
              <a:off x="11728080" y="757980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5" name="TextBox 28"/>
          <p:cNvSpPr/>
          <p:nvPr/>
        </p:nvSpPr>
        <p:spPr>
          <a:xfrm>
            <a:off x="12432600" y="7585200"/>
            <a:ext cx="46231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Stopwords Temizliği</a:t>
            </a:r>
            <a:endParaRPr lang="en-US" sz="3000" b="0" strike="noStrike" spc="-1">
              <a:latin typeface="Arial"/>
            </a:endParaRPr>
          </a:p>
        </p:txBody>
      </p:sp>
      <p:grpSp>
        <p:nvGrpSpPr>
          <p:cNvPr id="226" name="Group 29"/>
          <p:cNvGrpSpPr/>
          <p:nvPr/>
        </p:nvGrpSpPr>
        <p:grpSpPr>
          <a:xfrm>
            <a:off x="11728080" y="8282880"/>
            <a:ext cx="370080" cy="387360"/>
            <a:chOff x="11728080" y="8282880"/>
            <a:chExt cx="370080" cy="387360"/>
          </a:xfrm>
        </p:grpSpPr>
        <p:sp>
          <p:nvSpPr>
            <p:cNvPr id="227" name="Freeform 30"/>
            <p:cNvSpPr/>
            <p:nvPr/>
          </p:nvSpPr>
          <p:spPr>
            <a:xfrm>
              <a:off x="11728080" y="830016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3818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TextBox 31"/>
            <p:cNvSpPr/>
            <p:nvPr/>
          </p:nvSpPr>
          <p:spPr>
            <a:xfrm>
              <a:off x="11728080" y="828288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9" name="TextBox 32"/>
          <p:cNvSpPr/>
          <p:nvPr/>
        </p:nvSpPr>
        <p:spPr>
          <a:xfrm>
            <a:off x="12432600" y="8287920"/>
            <a:ext cx="58543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Normalizasyon (Kısaltmalar için)</a:t>
            </a:r>
            <a:endParaRPr lang="en-US" sz="3000" b="0" strike="noStrike" spc="-1">
              <a:latin typeface="Arial"/>
            </a:endParaRPr>
          </a:p>
        </p:txBody>
      </p:sp>
      <p:grpSp>
        <p:nvGrpSpPr>
          <p:cNvPr id="230" name="Group 33"/>
          <p:cNvGrpSpPr/>
          <p:nvPr/>
        </p:nvGrpSpPr>
        <p:grpSpPr>
          <a:xfrm>
            <a:off x="11728080" y="9014400"/>
            <a:ext cx="370080" cy="387360"/>
            <a:chOff x="11728080" y="9014400"/>
            <a:chExt cx="370080" cy="387360"/>
          </a:xfrm>
        </p:grpSpPr>
        <p:sp>
          <p:nvSpPr>
            <p:cNvPr id="231" name="Freeform 34"/>
            <p:cNvSpPr/>
            <p:nvPr/>
          </p:nvSpPr>
          <p:spPr>
            <a:xfrm>
              <a:off x="11728080" y="903168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3818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TextBox 35"/>
            <p:cNvSpPr/>
            <p:nvPr/>
          </p:nvSpPr>
          <p:spPr>
            <a:xfrm>
              <a:off x="11728080" y="901440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3" name="TextBox 36"/>
          <p:cNvSpPr/>
          <p:nvPr/>
        </p:nvSpPr>
        <p:spPr>
          <a:xfrm>
            <a:off x="12432600" y="9019440"/>
            <a:ext cx="46231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Spell Correction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34" name="Freeform 37"/>
          <p:cNvSpPr/>
          <p:nvPr/>
        </p:nvSpPr>
        <p:spPr>
          <a:xfrm>
            <a:off x="2062440" y="6269400"/>
            <a:ext cx="2630520" cy="989640"/>
          </a:xfrm>
          <a:custGeom>
            <a:avLst/>
            <a:gdLst/>
            <a:ahLst/>
            <a:cxnLst/>
            <a:rect l="l" t="t" r="r" b="b"/>
            <a:pathLst>
              <a:path w="2631703" h="990641">
                <a:moveTo>
                  <a:pt x="0" y="0"/>
                </a:moveTo>
                <a:lnTo>
                  <a:pt x="2631704" y="0"/>
                </a:lnTo>
                <a:lnTo>
                  <a:pt x="2631704" y="990641"/>
                </a:lnTo>
                <a:lnTo>
                  <a:pt x="0" y="9906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Freeform 2"/>
          <p:cNvSpPr/>
          <p:nvPr/>
        </p:nvSpPr>
        <p:spPr>
          <a:xfrm>
            <a:off x="1074600" y="5547600"/>
            <a:ext cx="4856400" cy="3709800"/>
          </a:xfrm>
          <a:custGeom>
            <a:avLst/>
            <a:gdLst/>
            <a:ahLst/>
            <a:cxnLst/>
            <a:rect l="l" t="t" r="r" b="b"/>
            <a:pathLst>
              <a:path w="4857575" h="3710869">
                <a:moveTo>
                  <a:pt x="0" y="0"/>
                </a:moveTo>
                <a:lnTo>
                  <a:pt x="4857575" y="0"/>
                </a:lnTo>
                <a:lnTo>
                  <a:pt x="4857575" y="3710869"/>
                </a:lnTo>
                <a:lnTo>
                  <a:pt x="0" y="37108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Freeform 3"/>
          <p:cNvSpPr/>
          <p:nvPr/>
        </p:nvSpPr>
        <p:spPr>
          <a:xfrm>
            <a:off x="7510320" y="5547600"/>
            <a:ext cx="8721000" cy="3709800"/>
          </a:xfrm>
          <a:custGeom>
            <a:avLst/>
            <a:gdLst/>
            <a:ahLst/>
            <a:cxnLst/>
            <a:rect l="l" t="t" r="r" b="b"/>
            <a:pathLst>
              <a:path w="8722127" h="3710869">
                <a:moveTo>
                  <a:pt x="0" y="0"/>
                </a:moveTo>
                <a:lnTo>
                  <a:pt x="8722127" y="0"/>
                </a:lnTo>
                <a:lnTo>
                  <a:pt x="8722127" y="3710869"/>
                </a:lnTo>
                <a:lnTo>
                  <a:pt x="0" y="37108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TextBox 4"/>
          <p:cNvSpPr/>
          <p:nvPr/>
        </p:nvSpPr>
        <p:spPr>
          <a:xfrm>
            <a:off x="1074600" y="2545920"/>
            <a:ext cx="16307280" cy="106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201"/>
              </a:lnSpc>
              <a:buNone/>
            </a:pPr>
            <a:r>
              <a:rPr lang="en-US" sz="3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bert-base-turkish-cased modeli, Türkçe dilinde büyük ve küçük harf ayrımını dikkate alması ve bu görev için etkili olacağından hereketle tercih edilmiştir.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38" name="TextBox 5"/>
          <p:cNvSpPr/>
          <p:nvPr/>
        </p:nvSpPr>
        <p:spPr>
          <a:xfrm>
            <a:off x="4391280" y="430560"/>
            <a:ext cx="950400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MODEL EĞİTİMİ VE DEĞERLENDİRME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39" name="TextBox 6"/>
          <p:cNvSpPr/>
          <p:nvPr/>
        </p:nvSpPr>
        <p:spPr>
          <a:xfrm>
            <a:off x="6486840" y="1102320"/>
            <a:ext cx="5385240" cy="62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901"/>
              </a:lnSpc>
              <a:buNone/>
            </a:pPr>
            <a:r>
              <a:rPr lang="en-US" sz="3500" b="0" strike="noStrike" spc="-1">
                <a:solidFill>
                  <a:srgbClr val="D38180"/>
                </a:solidFill>
                <a:latin typeface="Arial Bold"/>
                <a:ea typeface="Arial Bold"/>
              </a:rPr>
              <a:t>(Duygu Analizi)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240" name="TextBox 7"/>
          <p:cNvSpPr/>
          <p:nvPr/>
        </p:nvSpPr>
        <p:spPr>
          <a:xfrm>
            <a:off x="1120680" y="4748760"/>
            <a:ext cx="397476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CE3635"/>
                </a:solidFill>
                <a:latin typeface="Arimo Bold"/>
                <a:ea typeface="Arimo Bold"/>
              </a:rPr>
              <a:t>Eğitim Parametreleri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41" name="TextBox 8"/>
          <p:cNvSpPr/>
          <p:nvPr/>
        </p:nvSpPr>
        <p:spPr>
          <a:xfrm>
            <a:off x="7510320" y="4748760"/>
            <a:ext cx="397476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CE3635"/>
                </a:solidFill>
                <a:latin typeface="Arimo Bold"/>
                <a:ea typeface="Arimo Bold"/>
              </a:rPr>
              <a:t>Eğitim Sonuçları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TextBox 3"/>
          <p:cNvSpPr/>
          <p:nvPr/>
        </p:nvSpPr>
        <p:spPr>
          <a:xfrm>
            <a:off x="5715000" y="1206000"/>
            <a:ext cx="6085440" cy="62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901"/>
              </a:lnSpc>
              <a:buNone/>
            </a:pPr>
            <a:r>
              <a:rPr lang="en-US" sz="3500" b="0" strike="noStrike" spc="-1">
                <a:solidFill>
                  <a:srgbClr val="0097B2"/>
                </a:solidFill>
                <a:latin typeface="Arial Bold"/>
                <a:ea typeface="Arial Bold"/>
              </a:rPr>
              <a:t>(Öncelik Sınıflandırması)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244" name="TextBox 4"/>
          <p:cNvSpPr/>
          <p:nvPr/>
        </p:nvSpPr>
        <p:spPr>
          <a:xfrm>
            <a:off x="5872680" y="461160"/>
            <a:ext cx="654156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YÖNTEM VE TEKNİKLER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45" name="TextBox 5"/>
          <p:cNvSpPr/>
          <p:nvPr/>
        </p:nvSpPr>
        <p:spPr>
          <a:xfrm>
            <a:off x="1407600" y="2979000"/>
            <a:ext cx="15471720" cy="123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Bu çalışmada, yalnızca yorumların duygusal tonu belirlenmemiş, aynı zamanda yorumların taşıdığı önem veya aciliyet düzeyini belirtmek için "</a:t>
            </a:r>
            <a:r>
              <a:rPr lang="en-US" sz="3000" b="0" strike="noStrike" spc="-1">
                <a:solidFill>
                  <a:srgbClr val="0097B2"/>
                </a:solidFill>
                <a:latin typeface="Arimo Bold"/>
                <a:ea typeface="Arimo Bold"/>
              </a:rPr>
              <a:t>öncelik(severity)</a:t>
            </a: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" adı verilen ekstra bir kategori de eklenmiştir.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46" name="TextBox 6"/>
          <p:cNvSpPr/>
          <p:nvPr/>
        </p:nvSpPr>
        <p:spPr>
          <a:xfrm>
            <a:off x="1443600" y="474876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097B2"/>
                </a:solidFill>
                <a:latin typeface="Arimo Bold"/>
                <a:ea typeface="Arimo Bold"/>
              </a:rPr>
              <a:t>Öncelik Durumları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47" name="TextBox 7"/>
          <p:cNvSpPr/>
          <p:nvPr/>
        </p:nvSpPr>
        <p:spPr>
          <a:xfrm>
            <a:off x="2136960" y="5483160"/>
            <a:ext cx="420588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0 (Aciliyeti Bulunmayan)</a:t>
            </a:r>
            <a:endParaRPr lang="en-US" sz="3000" b="0" strike="noStrike" spc="-1">
              <a:latin typeface="Arial"/>
            </a:endParaRPr>
          </a:p>
          <a:p>
            <a:pPr>
              <a:lnSpc>
                <a:spcPts val="2268"/>
              </a:lnSpc>
              <a:buNone/>
            </a:pPr>
            <a:r>
              <a:rPr lang="en-US" sz="2100" b="0" strike="noStrike" spc="-1">
                <a:solidFill>
                  <a:srgbClr val="CE3635"/>
                </a:solidFill>
                <a:latin typeface="arial"/>
                <a:ea typeface="arial"/>
              </a:rPr>
              <a:t>Aciliyeti Bulunmayan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248" name="TextBox 8"/>
          <p:cNvSpPr/>
          <p:nvPr/>
        </p:nvSpPr>
        <p:spPr>
          <a:xfrm>
            <a:off x="2136960" y="6531840"/>
            <a:ext cx="441684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1 (Orta Derece Önemli)</a:t>
            </a:r>
            <a:endParaRPr lang="en-US" sz="3000" b="0" strike="noStrike" spc="-1">
              <a:latin typeface="Arial"/>
            </a:endParaRPr>
          </a:p>
          <a:p>
            <a:pPr>
              <a:lnSpc>
                <a:spcPts val="2268"/>
              </a:lnSpc>
              <a:buNone/>
            </a:pPr>
            <a:r>
              <a:rPr lang="en-US" sz="2100" b="0" strike="noStrike" spc="-1">
                <a:solidFill>
                  <a:srgbClr val="CE3635"/>
                </a:solidFill>
                <a:latin typeface="arial"/>
                <a:ea typeface="arial"/>
              </a:rPr>
              <a:t>Belirlenen Süre Zarfında Müdahale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249" name="TextBox 9"/>
          <p:cNvSpPr/>
          <p:nvPr/>
        </p:nvSpPr>
        <p:spPr>
          <a:xfrm>
            <a:off x="2136960" y="7532640"/>
            <a:ext cx="3591720" cy="98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2 (Acil)</a:t>
            </a:r>
            <a:endParaRPr lang="en-US" sz="3000" b="0" strike="noStrike" spc="-1">
              <a:latin typeface="Arial"/>
            </a:endParaRPr>
          </a:p>
          <a:p>
            <a:pPr>
              <a:lnSpc>
                <a:spcPts val="2268"/>
              </a:lnSpc>
              <a:buNone/>
            </a:pPr>
            <a:r>
              <a:rPr lang="en-US" sz="2100" b="0" strike="noStrike" spc="-1">
                <a:solidFill>
                  <a:srgbClr val="CE3635"/>
                </a:solidFill>
                <a:latin typeface="arial"/>
                <a:ea typeface="arial"/>
              </a:rPr>
              <a:t>Cezai Yaptırımı Olan</a:t>
            </a:r>
            <a:endParaRPr lang="en-US" sz="2100" b="0" strike="noStrike" spc="-1">
              <a:latin typeface="Arial"/>
            </a:endParaRPr>
          </a:p>
          <a:p>
            <a:pPr>
              <a:lnSpc>
                <a:spcPts val="2268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250" name="Group 10"/>
          <p:cNvGrpSpPr/>
          <p:nvPr/>
        </p:nvGrpSpPr>
        <p:grpSpPr>
          <a:xfrm>
            <a:off x="1443600" y="5506560"/>
            <a:ext cx="370080" cy="387360"/>
            <a:chOff x="1443600" y="5506560"/>
            <a:chExt cx="370080" cy="387360"/>
          </a:xfrm>
        </p:grpSpPr>
        <p:sp>
          <p:nvSpPr>
            <p:cNvPr id="251" name="Freeform 11"/>
            <p:cNvSpPr/>
            <p:nvPr/>
          </p:nvSpPr>
          <p:spPr>
            <a:xfrm>
              <a:off x="1443600" y="552384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3FAF4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TextBox 12"/>
            <p:cNvSpPr/>
            <p:nvPr/>
          </p:nvSpPr>
          <p:spPr>
            <a:xfrm>
              <a:off x="1443600" y="550656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3" name="Group 13"/>
          <p:cNvGrpSpPr/>
          <p:nvPr/>
        </p:nvGrpSpPr>
        <p:grpSpPr>
          <a:xfrm>
            <a:off x="1443600" y="6523920"/>
            <a:ext cx="370080" cy="387360"/>
            <a:chOff x="1443600" y="6523920"/>
            <a:chExt cx="370080" cy="387360"/>
          </a:xfrm>
        </p:grpSpPr>
        <p:sp>
          <p:nvSpPr>
            <p:cNvPr id="254" name="Freeform 14"/>
            <p:cNvSpPr/>
            <p:nvPr/>
          </p:nvSpPr>
          <p:spPr>
            <a:xfrm>
              <a:off x="1443600" y="654120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3FAF4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TextBox 15"/>
            <p:cNvSpPr/>
            <p:nvPr/>
          </p:nvSpPr>
          <p:spPr>
            <a:xfrm>
              <a:off x="1443600" y="652392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6" name="Group 16"/>
          <p:cNvGrpSpPr/>
          <p:nvPr/>
        </p:nvGrpSpPr>
        <p:grpSpPr>
          <a:xfrm>
            <a:off x="1443600" y="7524720"/>
            <a:ext cx="370080" cy="387720"/>
            <a:chOff x="1443600" y="7524720"/>
            <a:chExt cx="370080" cy="387720"/>
          </a:xfrm>
        </p:grpSpPr>
        <p:sp>
          <p:nvSpPr>
            <p:cNvPr id="257" name="Freeform 17"/>
            <p:cNvSpPr/>
            <p:nvPr/>
          </p:nvSpPr>
          <p:spPr>
            <a:xfrm>
              <a:off x="1443600" y="754236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3FAF4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TextBox 18"/>
            <p:cNvSpPr/>
            <p:nvPr/>
          </p:nvSpPr>
          <p:spPr>
            <a:xfrm>
              <a:off x="1443600" y="752472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9" name="TextBox 19"/>
          <p:cNvSpPr/>
          <p:nvPr/>
        </p:nvSpPr>
        <p:spPr>
          <a:xfrm>
            <a:off x="6044040" y="1828800"/>
            <a:ext cx="5385240" cy="62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901"/>
              </a:lnSpc>
              <a:buNone/>
            </a:pPr>
            <a:r>
              <a:rPr lang="en-US" sz="3500" b="0" strike="noStrike" spc="-1">
                <a:solidFill>
                  <a:srgbClr val="3FAF46"/>
                </a:solidFill>
                <a:latin typeface="Arial Bold"/>
                <a:ea typeface="Arial Bold"/>
              </a:rPr>
              <a:t>Özgün Değer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260" name="Freeform 20"/>
          <p:cNvSpPr/>
          <p:nvPr/>
        </p:nvSpPr>
        <p:spPr>
          <a:xfrm>
            <a:off x="7376040" y="5334120"/>
            <a:ext cx="10418400" cy="4345200"/>
          </a:xfrm>
          <a:custGeom>
            <a:avLst/>
            <a:gdLst/>
            <a:ahLst/>
            <a:cxnLst/>
            <a:rect l="l" t="t" r="r" b="b"/>
            <a:pathLst>
              <a:path w="10419345" h="4346139">
                <a:moveTo>
                  <a:pt x="0" y="0"/>
                </a:moveTo>
                <a:lnTo>
                  <a:pt x="10419345" y="0"/>
                </a:lnTo>
                <a:lnTo>
                  <a:pt x="10419345" y="4346139"/>
                </a:lnTo>
                <a:lnTo>
                  <a:pt x="0" y="434613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TextBox 21"/>
          <p:cNvSpPr/>
          <p:nvPr/>
        </p:nvSpPr>
        <p:spPr>
          <a:xfrm>
            <a:off x="7376040" y="4707360"/>
            <a:ext cx="397476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097B2"/>
                </a:solidFill>
                <a:latin typeface="Arimo Bold"/>
                <a:ea typeface="Arimo Bold"/>
              </a:rPr>
              <a:t>Sonuçlar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TextBox 3"/>
          <p:cNvSpPr/>
          <p:nvPr/>
        </p:nvSpPr>
        <p:spPr>
          <a:xfrm>
            <a:off x="6486840" y="1102320"/>
            <a:ext cx="5385240" cy="62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901"/>
              </a:lnSpc>
              <a:buNone/>
            </a:pPr>
            <a:r>
              <a:rPr lang="en-US" sz="3500" b="0" strike="noStrike" spc="-1">
                <a:solidFill>
                  <a:srgbClr val="0097B2"/>
                </a:solidFill>
                <a:latin typeface="Arial Bold"/>
                <a:ea typeface="Arial Bold"/>
              </a:rPr>
              <a:t>(Sebep Sınıflandırması)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264" name="TextBox 4"/>
          <p:cNvSpPr/>
          <p:nvPr/>
        </p:nvSpPr>
        <p:spPr>
          <a:xfrm>
            <a:off x="5872680" y="461160"/>
            <a:ext cx="654156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YÖNTEM VE TEKNİKLER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65" name="TextBox 5"/>
          <p:cNvSpPr/>
          <p:nvPr/>
        </p:nvSpPr>
        <p:spPr>
          <a:xfrm>
            <a:off x="1407600" y="2777040"/>
            <a:ext cx="15471720" cy="123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Projemizde, Turkcell ve ürünleri hakkında yazılan metinlerde olumsuzluğa sebep olan kategorilerin tespitini amaçlayarak özgünlük sağlamak için veri setine </a:t>
            </a:r>
            <a:r>
              <a:rPr lang="en-US" sz="3000" b="0" strike="noStrike" spc="-1">
                <a:solidFill>
                  <a:srgbClr val="0097B2"/>
                </a:solidFill>
                <a:latin typeface="Arimo Bold"/>
                <a:ea typeface="Arimo Bold"/>
              </a:rPr>
              <a:t>"sebep (reason)”</a:t>
            </a:r>
            <a:r>
              <a:rPr lang="en-US" sz="3000" b="0" strike="noStrike" spc="-1">
                <a:solidFill>
                  <a:srgbClr val="0097B2"/>
                </a:solidFill>
                <a:latin typeface="arial"/>
                <a:ea typeface="arial"/>
              </a:rPr>
              <a:t> </a:t>
            </a: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kolonu eklenmiştir.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66" name="TextBox 6"/>
          <p:cNvSpPr/>
          <p:nvPr/>
        </p:nvSpPr>
        <p:spPr>
          <a:xfrm>
            <a:off x="6486840" y="1653840"/>
            <a:ext cx="5385240" cy="62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901"/>
              </a:lnSpc>
              <a:buNone/>
            </a:pPr>
            <a:r>
              <a:rPr lang="en-US" sz="3500" b="0" strike="noStrike" spc="-1">
                <a:solidFill>
                  <a:srgbClr val="3FAF46"/>
                </a:solidFill>
                <a:latin typeface="Arial Bold"/>
                <a:ea typeface="Arial Bold"/>
              </a:rPr>
              <a:t>Özgün Değer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267" name="Freeform 7"/>
          <p:cNvSpPr/>
          <p:nvPr/>
        </p:nvSpPr>
        <p:spPr>
          <a:xfrm>
            <a:off x="1407600" y="4463280"/>
            <a:ext cx="7141680" cy="5583240"/>
          </a:xfrm>
          <a:custGeom>
            <a:avLst/>
            <a:gdLst/>
            <a:ahLst/>
            <a:cxnLst/>
            <a:rect l="l" t="t" r="r" b="b"/>
            <a:pathLst>
              <a:path w="7142799" h="5584370">
                <a:moveTo>
                  <a:pt x="0" y="0"/>
                </a:moveTo>
                <a:lnTo>
                  <a:pt x="7142799" y="0"/>
                </a:lnTo>
                <a:lnTo>
                  <a:pt x="7142799" y="5584370"/>
                </a:lnTo>
                <a:lnTo>
                  <a:pt x="0" y="55843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Freeform 8"/>
          <p:cNvSpPr/>
          <p:nvPr/>
        </p:nvSpPr>
        <p:spPr>
          <a:xfrm>
            <a:off x="8680680" y="4463280"/>
            <a:ext cx="8818920" cy="2115720"/>
          </a:xfrm>
          <a:custGeom>
            <a:avLst/>
            <a:gdLst/>
            <a:ahLst/>
            <a:cxnLst/>
            <a:rect l="l" t="t" r="r" b="b"/>
            <a:pathLst>
              <a:path w="8820139" h="2116833">
                <a:moveTo>
                  <a:pt x="0" y="0"/>
                </a:moveTo>
                <a:lnTo>
                  <a:pt x="8820139" y="0"/>
                </a:lnTo>
                <a:lnTo>
                  <a:pt x="8820139" y="2116833"/>
                </a:lnTo>
                <a:lnTo>
                  <a:pt x="0" y="21168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Freeform 3"/>
          <p:cNvSpPr/>
          <p:nvPr/>
        </p:nvSpPr>
        <p:spPr>
          <a:xfrm>
            <a:off x="697320" y="2057400"/>
            <a:ext cx="430560" cy="430200"/>
          </a:xfrm>
          <a:custGeom>
            <a:avLst/>
            <a:gdLst/>
            <a:ahLst/>
            <a:cxnLst/>
            <a:rect l="l" t="t" r="r" b="b"/>
            <a:pathLst>
              <a:path w="431640" h="431280">
                <a:moveTo>
                  <a:pt x="0" y="0"/>
                </a:moveTo>
                <a:lnTo>
                  <a:pt x="431640" y="0"/>
                </a:lnTo>
                <a:lnTo>
                  <a:pt x="431640" y="431280"/>
                </a:lnTo>
                <a:lnTo>
                  <a:pt x="0" y="4312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Freeform 4"/>
          <p:cNvSpPr/>
          <p:nvPr/>
        </p:nvSpPr>
        <p:spPr>
          <a:xfrm>
            <a:off x="697320" y="5345280"/>
            <a:ext cx="430560" cy="430200"/>
          </a:xfrm>
          <a:custGeom>
            <a:avLst/>
            <a:gdLst/>
            <a:ahLst/>
            <a:cxnLst/>
            <a:rect l="l" t="t" r="r" b="b"/>
            <a:pathLst>
              <a:path w="431640" h="431280">
                <a:moveTo>
                  <a:pt x="0" y="0"/>
                </a:moveTo>
                <a:lnTo>
                  <a:pt x="431640" y="0"/>
                </a:lnTo>
                <a:lnTo>
                  <a:pt x="431640" y="431280"/>
                </a:lnTo>
                <a:lnTo>
                  <a:pt x="0" y="4312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Freeform 5"/>
          <p:cNvSpPr/>
          <p:nvPr/>
        </p:nvSpPr>
        <p:spPr>
          <a:xfrm>
            <a:off x="9475920" y="2801520"/>
            <a:ext cx="430560" cy="430200"/>
          </a:xfrm>
          <a:custGeom>
            <a:avLst/>
            <a:gdLst/>
            <a:ahLst/>
            <a:cxnLst/>
            <a:rect l="l" t="t" r="r" b="b"/>
            <a:pathLst>
              <a:path w="431640" h="431280">
                <a:moveTo>
                  <a:pt x="0" y="0"/>
                </a:moveTo>
                <a:lnTo>
                  <a:pt x="431640" y="0"/>
                </a:lnTo>
                <a:lnTo>
                  <a:pt x="431640" y="431280"/>
                </a:lnTo>
                <a:lnTo>
                  <a:pt x="0" y="4312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Freeform 6"/>
          <p:cNvSpPr/>
          <p:nvPr/>
        </p:nvSpPr>
        <p:spPr>
          <a:xfrm>
            <a:off x="9475920" y="2057400"/>
            <a:ext cx="430560" cy="430200"/>
          </a:xfrm>
          <a:custGeom>
            <a:avLst/>
            <a:gdLst/>
            <a:ahLst/>
            <a:cxnLst/>
            <a:rect l="l" t="t" r="r" b="b"/>
            <a:pathLst>
              <a:path w="431640" h="431280">
                <a:moveTo>
                  <a:pt x="0" y="0"/>
                </a:moveTo>
                <a:lnTo>
                  <a:pt x="431640" y="0"/>
                </a:lnTo>
                <a:lnTo>
                  <a:pt x="431640" y="431280"/>
                </a:lnTo>
                <a:lnTo>
                  <a:pt x="0" y="4312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Freeform 7"/>
          <p:cNvSpPr/>
          <p:nvPr/>
        </p:nvSpPr>
        <p:spPr>
          <a:xfrm>
            <a:off x="732600" y="7461360"/>
            <a:ext cx="430560" cy="430200"/>
          </a:xfrm>
          <a:custGeom>
            <a:avLst/>
            <a:gdLst/>
            <a:ahLst/>
            <a:cxnLst/>
            <a:rect l="l" t="t" r="r" b="b"/>
            <a:pathLst>
              <a:path w="431640" h="431280">
                <a:moveTo>
                  <a:pt x="0" y="0"/>
                </a:moveTo>
                <a:lnTo>
                  <a:pt x="431640" y="0"/>
                </a:lnTo>
                <a:lnTo>
                  <a:pt x="431640" y="431280"/>
                </a:lnTo>
                <a:lnTo>
                  <a:pt x="0" y="4312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Freeform 8"/>
          <p:cNvSpPr/>
          <p:nvPr/>
        </p:nvSpPr>
        <p:spPr>
          <a:xfrm>
            <a:off x="9475920" y="4301280"/>
            <a:ext cx="430560" cy="430200"/>
          </a:xfrm>
          <a:custGeom>
            <a:avLst/>
            <a:gdLst/>
            <a:ahLst/>
            <a:cxnLst/>
            <a:rect l="l" t="t" r="r" b="b"/>
            <a:pathLst>
              <a:path w="431640" h="431280">
                <a:moveTo>
                  <a:pt x="0" y="0"/>
                </a:moveTo>
                <a:lnTo>
                  <a:pt x="431640" y="0"/>
                </a:lnTo>
                <a:lnTo>
                  <a:pt x="431640" y="431280"/>
                </a:lnTo>
                <a:lnTo>
                  <a:pt x="0" y="4312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Freeform 9"/>
          <p:cNvSpPr/>
          <p:nvPr/>
        </p:nvSpPr>
        <p:spPr>
          <a:xfrm>
            <a:off x="9475920" y="3556800"/>
            <a:ext cx="430560" cy="430200"/>
          </a:xfrm>
          <a:custGeom>
            <a:avLst/>
            <a:gdLst/>
            <a:ahLst/>
            <a:cxnLst/>
            <a:rect l="l" t="t" r="r" b="b"/>
            <a:pathLst>
              <a:path w="431640" h="431280">
                <a:moveTo>
                  <a:pt x="0" y="0"/>
                </a:moveTo>
                <a:lnTo>
                  <a:pt x="431640" y="0"/>
                </a:lnTo>
                <a:lnTo>
                  <a:pt x="431640" y="431280"/>
                </a:lnTo>
                <a:lnTo>
                  <a:pt x="0" y="4312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Freeform 10"/>
          <p:cNvSpPr/>
          <p:nvPr/>
        </p:nvSpPr>
        <p:spPr>
          <a:xfrm>
            <a:off x="9475920" y="5189760"/>
            <a:ext cx="430560" cy="430200"/>
          </a:xfrm>
          <a:custGeom>
            <a:avLst/>
            <a:gdLst/>
            <a:ahLst/>
            <a:cxnLst/>
            <a:rect l="l" t="t" r="r" b="b"/>
            <a:pathLst>
              <a:path w="431640" h="431280">
                <a:moveTo>
                  <a:pt x="0" y="0"/>
                </a:moveTo>
                <a:lnTo>
                  <a:pt x="431640" y="0"/>
                </a:lnTo>
                <a:lnTo>
                  <a:pt x="431640" y="431280"/>
                </a:lnTo>
                <a:lnTo>
                  <a:pt x="0" y="4312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Freeform 11"/>
          <p:cNvSpPr/>
          <p:nvPr/>
        </p:nvSpPr>
        <p:spPr>
          <a:xfrm>
            <a:off x="14015160" y="6306480"/>
            <a:ext cx="3768840" cy="3768840"/>
          </a:xfrm>
          <a:custGeom>
            <a:avLst/>
            <a:gdLst/>
            <a:ahLst/>
            <a:cxnLst/>
            <a:rect l="l" t="t" r="r" b="b"/>
            <a:pathLst>
              <a:path w="3769964" h="3769964">
                <a:moveTo>
                  <a:pt x="0" y="0"/>
                </a:moveTo>
                <a:lnTo>
                  <a:pt x="3769964" y="0"/>
                </a:lnTo>
                <a:lnTo>
                  <a:pt x="3769964" y="3769963"/>
                </a:lnTo>
                <a:lnTo>
                  <a:pt x="0" y="37699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TextBox 12"/>
          <p:cNvSpPr/>
          <p:nvPr/>
        </p:nvSpPr>
        <p:spPr>
          <a:xfrm>
            <a:off x="732600" y="912240"/>
            <a:ext cx="70851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040"/>
              </a:lnSpc>
              <a:buNone/>
            </a:pPr>
            <a:r>
              <a:rPr lang="en-US" sz="36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Özgünlük ve İnovasyon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80" name="TextBox 13"/>
          <p:cNvSpPr/>
          <p:nvPr/>
        </p:nvSpPr>
        <p:spPr>
          <a:xfrm>
            <a:off x="1505160" y="2074680"/>
            <a:ext cx="4867920" cy="38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22"/>
              </a:lnSpc>
              <a:buNone/>
            </a:pPr>
            <a:r>
              <a:rPr lang="en-US" sz="2800" b="0" strike="noStrike" spc="-1">
                <a:solidFill>
                  <a:srgbClr val="030712"/>
                </a:solidFill>
                <a:latin typeface="Arimo Bold"/>
                <a:ea typeface="Arimo Bold"/>
              </a:rPr>
              <a:t>Kapsamlı Özellik Çıkarımı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81" name="TextBox 14"/>
          <p:cNvSpPr/>
          <p:nvPr/>
        </p:nvSpPr>
        <p:spPr>
          <a:xfrm>
            <a:off x="1505160" y="5362200"/>
            <a:ext cx="4661640" cy="38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22"/>
              </a:lnSpc>
              <a:buNone/>
            </a:pPr>
            <a:r>
              <a:rPr lang="en-US" sz="2800" b="0" strike="noStrike" spc="-1">
                <a:solidFill>
                  <a:srgbClr val="030712"/>
                </a:solidFill>
                <a:latin typeface="Arimo Bold"/>
                <a:ea typeface="Arimo Bold"/>
              </a:rPr>
              <a:t>Aksiyon Önerisi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82" name="TextBox 15"/>
          <p:cNvSpPr/>
          <p:nvPr/>
        </p:nvSpPr>
        <p:spPr>
          <a:xfrm>
            <a:off x="1540440" y="8001000"/>
            <a:ext cx="687240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289440" lvl="1" indent="-144720">
              <a:lnSpc>
                <a:spcPts val="4320"/>
              </a:lnSpc>
              <a:buClr>
                <a:srgbClr val="030712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30712"/>
                </a:solidFill>
                <a:latin typeface="arial"/>
                <a:ea typeface="arial"/>
              </a:rPr>
              <a:t>Duygu analizi </a:t>
            </a:r>
            <a:endParaRPr lang="en-US" sz="2400" b="0" strike="noStrike" spc="-1">
              <a:latin typeface="Arial"/>
            </a:endParaRPr>
          </a:p>
          <a:p>
            <a:pPr marL="289440" lvl="1" indent="-144720">
              <a:lnSpc>
                <a:spcPts val="4320"/>
              </a:lnSpc>
              <a:buClr>
                <a:srgbClr val="030712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30712"/>
                </a:solidFill>
                <a:latin typeface="arial"/>
                <a:ea typeface="arial"/>
              </a:rPr>
              <a:t>NER </a:t>
            </a:r>
            <a:endParaRPr lang="en-US" sz="2400" b="0" strike="noStrike" spc="-1">
              <a:latin typeface="Arial"/>
            </a:endParaRPr>
          </a:p>
          <a:p>
            <a:pPr marL="289440" lvl="1" indent="-144720">
              <a:lnSpc>
                <a:spcPts val="4320"/>
              </a:lnSpc>
              <a:buClr>
                <a:srgbClr val="030712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30712"/>
                </a:solidFill>
                <a:latin typeface="arial"/>
                <a:ea typeface="arial"/>
              </a:rPr>
              <a:t>Özellik çıkarımı entegrasyonu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83" name="TextBox 16"/>
          <p:cNvSpPr/>
          <p:nvPr/>
        </p:nvSpPr>
        <p:spPr>
          <a:xfrm>
            <a:off x="9475920" y="912240"/>
            <a:ext cx="70851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040"/>
              </a:lnSpc>
              <a:buNone/>
            </a:pPr>
            <a:r>
              <a:rPr lang="en-US" sz="36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Beklenen Faydalar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84" name="TextBox 17"/>
          <p:cNvSpPr/>
          <p:nvPr/>
        </p:nvSpPr>
        <p:spPr>
          <a:xfrm>
            <a:off x="10244160" y="2066760"/>
            <a:ext cx="554868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25"/>
              </a:lnSpc>
              <a:buNone/>
            </a:pPr>
            <a:r>
              <a:rPr lang="en-US" sz="2800" b="0" strike="noStrike" spc="-1">
                <a:solidFill>
                  <a:srgbClr val="030712"/>
                </a:solidFill>
                <a:latin typeface="arial"/>
                <a:ea typeface="arial"/>
              </a:rPr>
              <a:t>Müşteri memnuniyetinde artış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85" name="TextBox 18"/>
          <p:cNvSpPr/>
          <p:nvPr/>
        </p:nvSpPr>
        <p:spPr>
          <a:xfrm>
            <a:off x="10244160" y="2811240"/>
            <a:ext cx="483840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25"/>
              </a:lnSpc>
              <a:buNone/>
            </a:pPr>
            <a:r>
              <a:rPr lang="en-US" sz="2800" b="0" strike="noStrike" spc="-1">
                <a:solidFill>
                  <a:srgbClr val="030712"/>
                </a:solidFill>
                <a:latin typeface="arial"/>
                <a:ea typeface="arial"/>
              </a:rPr>
              <a:t>Hızlı ve etkili problem çözümü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86" name="TextBox 19"/>
          <p:cNvSpPr/>
          <p:nvPr/>
        </p:nvSpPr>
        <p:spPr>
          <a:xfrm>
            <a:off x="1505160" y="2599920"/>
            <a:ext cx="5177520" cy="241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289440" lvl="1" indent="-144720">
              <a:lnSpc>
                <a:spcPts val="4751"/>
              </a:lnSpc>
              <a:buClr>
                <a:srgbClr val="030712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30712"/>
                </a:solidFill>
                <a:latin typeface="arial"/>
                <a:ea typeface="arial"/>
              </a:rPr>
              <a:t>Muhatap tespiti</a:t>
            </a:r>
            <a:endParaRPr lang="en-US" sz="2400" b="0" strike="noStrike" spc="-1">
              <a:latin typeface="Arial"/>
            </a:endParaRPr>
          </a:p>
          <a:p>
            <a:pPr marL="289440" lvl="1" indent="-144720">
              <a:lnSpc>
                <a:spcPts val="4751"/>
              </a:lnSpc>
              <a:buClr>
                <a:srgbClr val="030712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30712"/>
                </a:solidFill>
                <a:latin typeface="arial"/>
                <a:ea typeface="arial"/>
              </a:rPr>
              <a:t>Aciliyet (severity) belirleme</a:t>
            </a:r>
            <a:endParaRPr lang="en-US" sz="2400" b="0" strike="noStrike" spc="-1">
              <a:latin typeface="Arial"/>
            </a:endParaRPr>
          </a:p>
          <a:p>
            <a:pPr marL="289440" lvl="1" indent="-144720">
              <a:lnSpc>
                <a:spcPts val="4751"/>
              </a:lnSpc>
              <a:buClr>
                <a:srgbClr val="030712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30712"/>
                </a:solidFill>
                <a:latin typeface="arial"/>
                <a:ea typeface="arial"/>
              </a:rPr>
              <a:t>Şikayet sebebi analizi</a:t>
            </a:r>
            <a:endParaRPr lang="en-US" sz="2400" b="0" strike="noStrike" spc="-1">
              <a:latin typeface="Arial"/>
            </a:endParaRPr>
          </a:p>
          <a:p>
            <a:pPr marL="289440" lvl="1" indent="-144720">
              <a:lnSpc>
                <a:spcPts val="4751"/>
              </a:lnSpc>
              <a:buClr>
                <a:srgbClr val="030712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30712"/>
                </a:solidFill>
                <a:latin typeface="arial"/>
                <a:ea typeface="arial"/>
              </a:rPr>
              <a:t>Şikayet türüne göre segmentasyon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87" name="TextBox 20"/>
          <p:cNvSpPr/>
          <p:nvPr/>
        </p:nvSpPr>
        <p:spPr>
          <a:xfrm>
            <a:off x="1505160" y="5890680"/>
            <a:ext cx="4661640" cy="121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289440" lvl="1" indent="-144720">
              <a:lnSpc>
                <a:spcPts val="4799"/>
              </a:lnSpc>
              <a:buClr>
                <a:srgbClr val="030712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30712"/>
                </a:solidFill>
                <a:latin typeface="arial"/>
                <a:ea typeface="arial"/>
              </a:rPr>
              <a:t>Öncelikli vakaların hızlı tespiti</a:t>
            </a:r>
            <a:endParaRPr lang="en-US" sz="2400" b="0" strike="noStrike" spc="-1">
              <a:latin typeface="Arial"/>
            </a:endParaRPr>
          </a:p>
          <a:p>
            <a:pPr marL="289440" lvl="1" indent="-144720">
              <a:lnSpc>
                <a:spcPts val="4799"/>
              </a:lnSpc>
              <a:buClr>
                <a:srgbClr val="030712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30712"/>
                </a:solidFill>
                <a:latin typeface="arial"/>
                <a:ea typeface="arial"/>
              </a:rPr>
              <a:t>Otomatik aksiyon önerisi sunma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88" name="TextBox 21"/>
          <p:cNvSpPr/>
          <p:nvPr/>
        </p:nvSpPr>
        <p:spPr>
          <a:xfrm>
            <a:off x="1540440" y="7478640"/>
            <a:ext cx="4661640" cy="38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22"/>
              </a:lnSpc>
              <a:buNone/>
            </a:pPr>
            <a:r>
              <a:rPr lang="en-US" sz="2800" b="0" strike="noStrike" spc="-1">
                <a:solidFill>
                  <a:srgbClr val="030712"/>
                </a:solidFill>
                <a:latin typeface="Arimo Bold"/>
                <a:ea typeface="Arimo Bold"/>
              </a:rPr>
              <a:t>Çok Boyutlu Analiz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89" name="TextBox 22"/>
          <p:cNvSpPr/>
          <p:nvPr/>
        </p:nvSpPr>
        <p:spPr>
          <a:xfrm>
            <a:off x="10244160" y="3566520"/>
            <a:ext cx="554868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25"/>
              </a:lnSpc>
              <a:buNone/>
            </a:pPr>
            <a:r>
              <a:rPr lang="en-US" sz="2800" b="0" strike="noStrike" spc="-1">
                <a:solidFill>
                  <a:srgbClr val="030712"/>
                </a:solidFill>
                <a:latin typeface="arial"/>
                <a:ea typeface="arial"/>
              </a:rPr>
              <a:t>Proaktif müşteri ilişkileri yönetimi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90" name="TextBox 23"/>
          <p:cNvSpPr/>
          <p:nvPr/>
        </p:nvSpPr>
        <p:spPr>
          <a:xfrm>
            <a:off x="10244160" y="4310640"/>
            <a:ext cx="701424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25"/>
              </a:lnSpc>
              <a:buNone/>
            </a:pPr>
            <a:r>
              <a:rPr lang="en-US" sz="2800" b="0" strike="noStrike" spc="-1">
                <a:solidFill>
                  <a:srgbClr val="030712"/>
                </a:solidFill>
                <a:latin typeface="arial"/>
                <a:ea typeface="arial"/>
              </a:rPr>
              <a:t>Marka itibarının korunması ve geliştirilmesi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91" name="TextBox 24"/>
          <p:cNvSpPr/>
          <p:nvPr/>
        </p:nvSpPr>
        <p:spPr>
          <a:xfrm>
            <a:off x="10244160" y="5199120"/>
            <a:ext cx="483840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25"/>
              </a:lnSpc>
              <a:buNone/>
            </a:pPr>
            <a:r>
              <a:rPr lang="en-US" sz="2800" b="0" strike="noStrike" spc="-1">
                <a:solidFill>
                  <a:srgbClr val="030712"/>
                </a:solidFill>
                <a:latin typeface="arial"/>
                <a:ea typeface="arial"/>
              </a:rPr>
              <a:t>Operasyonel verimlilikte artış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Freeform 3"/>
          <p:cNvSpPr/>
          <p:nvPr/>
        </p:nvSpPr>
        <p:spPr>
          <a:xfrm>
            <a:off x="1110960" y="3284280"/>
            <a:ext cx="2753280" cy="1835280"/>
          </a:xfrm>
          <a:custGeom>
            <a:avLst/>
            <a:gdLst/>
            <a:ahLst/>
            <a:cxnLst/>
            <a:rect l="l" t="t" r="r" b="b"/>
            <a:pathLst>
              <a:path w="2754309" h="1836206">
                <a:moveTo>
                  <a:pt x="0" y="0"/>
                </a:moveTo>
                <a:lnTo>
                  <a:pt x="2754309" y="0"/>
                </a:lnTo>
                <a:lnTo>
                  <a:pt x="2754309" y="1836206"/>
                </a:lnTo>
                <a:lnTo>
                  <a:pt x="0" y="18362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Freeform 4"/>
          <p:cNvSpPr/>
          <p:nvPr/>
        </p:nvSpPr>
        <p:spPr>
          <a:xfrm>
            <a:off x="9310680" y="3430080"/>
            <a:ext cx="2348640" cy="1757520"/>
          </a:xfrm>
          <a:custGeom>
            <a:avLst/>
            <a:gdLst/>
            <a:ahLst/>
            <a:cxnLst/>
            <a:rect l="l" t="t" r="r" b="b"/>
            <a:pathLst>
              <a:path w="2349876" h="1758464">
                <a:moveTo>
                  <a:pt x="0" y="0"/>
                </a:moveTo>
                <a:lnTo>
                  <a:pt x="2349876" y="0"/>
                </a:lnTo>
                <a:lnTo>
                  <a:pt x="2349876" y="1758464"/>
                </a:lnTo>
                <a:lnTo>
                  <a:pt x="0" y="17584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Freeform 5"/>
          <p:cNvSpPr/>
          <p:nvPr/>
        </p:nvSpPr>
        <p:spPr>
          <a:xfrm>
            <a:off x="9506160" y="6012360"/>
            <a:ext cx="1958400" cy="1958400"/>
          </a:xfrm>
          <a:custGeom>
            <a:avLst/>
            <a:gdLst/>
            <a:ahLst/>
            <a:cxnLst/>
            <a:rect l="l" t="t" r="r" b="b"/>
            <a:pathLst>
              <a:path w="1959303" h="1959303">
                <a:moveTo>
                  <a:pt x="0" y="0"/>
                </a:moveTo>
                <a:lnTo>
                  <a:pt x="1959303" y="0"/>
                </a:lnTo>
                <a:lnTo>
                  <a:pt x="1959303" y="1959303"/>
                </a:lnTo>
                <a:lnTo>
                  <a:pt x="0" y="19593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Freeform 6"/>
          <p:cNvSpPr/>
          <p:nvPr/>
        </p:nvSpPr>
        <p:spPr>
          <a:xfrm>
            <a:off x="1541160" y="6010560"/>
            <a:ext cx="1959840" cy="1959840"/>
          </a:xfrm>
          <a:custGeom>
            <a:avLst/>
            <a:gdLst/>
            <a:ahLst/>
            <a:cxnLst/>
            <a:rect l="l" t="t" r="r" b="b"/>
            <a:pathLst>
              <a:path w="1960924" h="1960924">
                <a:moveTo>
                  <a:pt x="0" y="0"/>
                </a:moveTo>
                <a:lnTo>
                  <a:pt x="1960924" y="0"/>
                </a:lnTo>
                <a:lnTo>
                  <a:pt x="1960924" y="1960924"/>
                </a:lnTo>
                <a:lnTo>
                  <a:pt x="0" y="19609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TextBox 7"/>
          <p:cNvSpPr/>
          <p:nvPr/>
        </p:nvSpPr>
        <p:spPr>
          <a:xfrm>
            <a:off x="7690680" y="902880"/>
            <a:ext cx="290592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SONUÇLAR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98" name="TextBox 8"/>
          <p:cNvSpPr/>
          <p:nvPr/>
        </p:nvSpPr>
        <p:spPr>
          <a:xfrm>
            <a:off x="4255560" y="3750120"/>
            <a:ext cx="4225320" cy="82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Otomatik çağrı merkezi yönlendirmesi sağlama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99" name="TextBox 9"/>
          <p:cNvSpPr/>
          <p:nvPr/>
        </p:nvSpPr>
        <p:spPr>
          <a:xfrm>
            <a:off x="4328280" y="6577560"/>
            <a:ext cx="4152600" cy="82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Gerçek zamanlı analiz sistemine geçiş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00" name="TextBox 10"/>
          <p:cNvSpPr/>
          <p:nvPr/>
        </p:nvSpPr>
        <p:spPr>
          <a:xfrm>
            <a:off x="12051000" y="3895920"/>
            <a:ext cx="5245560" cy="82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Yapay zeka destekli otomatik yanıt sistemi geliştirme  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01" name="TextBox 11"/>
          <p:cNvSpPr/>
          <p:nvPr/>
        </p:nvSpPr>
        <p:spPr>
          <a:xfrm>
            <a:off x="12051000" y="6599160"/>
            <a:ext cx="5724720" cy="76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25"/>
              </a:lnSpc>
              <a:buNone/>
            </a:pPr>
            <a:r>
              <a:rPr lang="en-US" sz="2800" b="0" strike="noStrike" spc="-1">
                <a:solidFill>
                  <a:srgbClr val="030712"/>
                </a:solidFill>
                <a:latin typeface="arial"/>
                <a:ea typeface="arial"/>
              </a:rPr>
              <a:t>Turkcel’in grup şirketlerine dinamik   adaptasyon sağlama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Freeform 3"/>
          <p:cNvSpPr/>
          <p:nvPr/>
        </p:nvSpPr>
        <p:spPr>
          <a:xfrm>
            <a:off x="14330148" y="8311486"/>
            <a:ext cx="3956771" cy="1974433"/>
          </a:xfrm>
          <a:custGeom>
            <a:avLst/>
            <a:gdLst/>
            <a:ahLst/>
            <a:cxnLst/>
            <a:rect l="l" t="t" r="r" b="b"/>
            <a:pathLst>
              <a:path w="6227971" h="4345096">
                <a:moveTo>
                  <a:pt x="0" y="0"/>
                </a:moveTo>
                <a:lnTo>
                  <a:pt x="6227971" y="0"/>
                </a:lnTo>
                <a:lnTo>
                  <a:pt x="6227971" y="4345096"/>
                </a:lnTo>
                <a:lnTo>
                  <a:pt x="0" y="43450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TextBox 4"/>
          <p:cNvSpPr/>
          <p:nvPr/>
        </p:nvSpPr>
        <p:spPr>
          <a:xfrm>
            <a:off x="7690680" y="902880"/>
            <a:ext cx="331848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ÇIKARIMLAR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05" name="TextBox 5"/>
          <p:cNvSpPr/>
          <p:nvPr/>
        </p:nvSpPr>
        <p:spPr>
          <a:xfrm>
            <a:off x="109183" y="2306472"/>
            <a:ext cx="17837623" cy="6642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ts val="3671"/>
              </a:lnSpc>
              <a:buNone/>
            </a:pP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Yaptığımız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araştırmalar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literatürde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sıklıkla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kullanılan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Aspect Based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ve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Entity Based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yöntemlerinin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problemi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gerçek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manada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çözmede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yeterli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olmayacağını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gösermiştir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. Bu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iki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yöntemi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birleştirerek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oluşturulacak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 smtClean="0">
                <a:solidFill>
                  <a:srgbClr val="36699B"/>
                </a:solidFill>
                <a:latin typeface="arial"/>
                <a:ea typeface="arial"/>
              </a:rPr>
              <a:t>hibri</a:t>
            </a:r>
            <a:r>
              <a:rPr lang="tr-TR" sz="3400" b="0" strike="noStrike" spc="-1" dirty="0" smtClean="0">
                <a:solidFill>
                  <a:srgbClr val="36699B"/>
                </a:solidFill>
                <a:latin typeface="arial"/>
                <a:ea typeface="arial"/>
              </a:rPr>
              <a:t>t</a:t>
            </a:r>
            <a:r>
              <a:rPr lang="en-US" sz="3400" b="0" strike="noStrike" spc="-1" dirty="0" smtClean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bir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yaklaşımın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doğruluk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için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çok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daha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etkili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olacağını</a:t>
            </a:r>
            <a:r>
              <a:rPr lang="en-US" sz="3400" b="0" strike="noStrike" spc="-1" dirty="0">
                <a:solidFill>
                  <a:srgbClr val="36699B"/>
                </a:solidFill>
                <a:latin typeface="arial"/>
                <a:ea typeface="arial"/>
              </a:rPr>
              <a:t> </a:t>
            </a:r>
            <a:r>
              <a:rPr lang="en-US" sz="3400" b="0" strike="noStrike" spc="-1" dirty="0" err="1">
                <a:solidFill>
                  <a:srgbClr val="36699B"/>
                </a:solidFill>
                <a:latin typeface="arial"/>
                <a:ea typeface="arial"/>
              </a:rPr>
              <a:t>göstermiştir</a:t>
            </a:r>
            <a:r>
              <a:rPr lang="en-US" sz="3400" b="0" strike="noStrike" spc="-1" dirty="0" smtClean="0">
                <a:solidFill>
                  <a:srgbClr val="36699B"/>
                </a:solidFill>
                <a:latin typeface="arial"/>
                <a:ea typeface="arial"/>
              </a:rPr>
              <a:t>.</a:t>
            </a:r>
            <a:endParaRPr lang="tr-TR" sz="3400" b="0" strike="noStrike" spc="-1" dirty="0" smtClean="0">
              <a:solidFill>
                <a:srgbClr val="36699B"/>
              </a:solidFill>
              <a:latin typeface="arial"/>
              <a:ea typeface="arial"/>
            </a:endParaRPr>
          </a:p>
          <a:p>
            <a:pPr algn="ctr">
              <a:lnSpc>
                <a:spcPts val="3671"/>
              </a:lnSpc>
              <a:buNone/>
            </a:pPr>
            <a:endParaRPr lang="tr-TR" sz="3400" spc="-1" dirty="0">
              <a:solidFill>
                <a:srgbClr val="36699B"/>
              </a:solidFill>
              <a:latin typeface="arial"/>
            </a:endParaRPr>
          </a:p>
          <a:p>
            <a:pPr algn="ctr">
              <a:lnSpc>
                <a:spcPts val="3671"/>
              </a:lnSpc>
              <a:buNone/>
            </a:pPr>
            <a:r>
              <a:rPr lang="tr-TR" sz="3400" b="0" strike="noStrike" spc="-1" dirty="0" smtClean="0">
                <a:solidFill>
                  <a:srgbClr val="36699B"/>
                </a:solidFill>
                <a:latin typeface="arial"/>
              </a:rPr>
              <a:t>Ayrıca Büyük Dil Modelleri kullanıldığında </a:t>
            </a:r>
            <a:r>
              <a:rPr lang="tr-TR" sz="3400" b="0" strike="noStrike" spc="-1" dirty="0" smtClean="0">
                <a:solidFill>
                  <a:schemeClr val="accent3"/>
                </a:solidFill>
                <a:latin typeface="arial"/>
              </a:rPr>
              <a:t>herhangi bir özgünlük katmayacağı </a:t>
            </a:r>
            <a:r>
              <a:rPr lang="tr-TR" sz="3400" b="0" strike="noStrike" spc="-1" dirty="0" smtClean="0">
                <a:solidFill>
                  <a:srgbClr val="36699B"/>
                </a:solidFill>
                <a:latin typeface="arial"/>
              </a:rPr>
              <a:t>düşülmektedir.</a:t>
            </a:r>
          </a:p>
          <a:p>
            <a:pPr algn="ctr">
              <a:lnSpc>
                <a:spcPts val="3671"/>
              </a:lnSpc>
              <a:buNone/>
            </a:pPr>
            <a:r>
              <a:rPr lang="tr-TR" sz="3400" spc="-1" dirty="0" smtClean="0">
                <a:solidFill>
                  <a:srgbClr val="36699B"/>
                </a:solidFill>
                <a:latin typeface="arial"/>
              </a:rPr>
              <a:t>Soru-Cevap sisteminde ürünün desteği kesildiğinde </a:t>
            </a:r>
            <a:r>
              <a:rPr lang="tr-TR" sz="3400" spc="-1" dirty="0" smtClean="0">
                <a:solidFill>
                  <a:schemeClr val="accent3"/>
                </a:solidFill>
                <a:latin typeface="arial"/>
              </a:rPr>
              <a:t>projenin sekteye uğraması söz konusudur.</a:t>
            </a:r>
          </a:p>
          <a:p>
            <a:pPr algn="ctr">
              <a:lnSpc>
                <a:spcPts val="3671"/>
              </a:lnSpc>
              <a:buNone/>
            </a:pPr>
            <a:endParaRPr lang="tr-TR" sz="3400" spc="-1" dirty="0" smtClean="0">
              <a:solidFill>
                <a:schemeClr val="accent3"/>
              </a:solidFill>
              <a:latin typeface="arial"/>
            </a:endParaRPr>
          </a:p>
          <a:p>
            <a:pPr algn="ctr">
              <a:lnSpc>
                <a:spcPts val="3671"/>
              </a:lnSpc>
            </a:pPr>
            <a:r>
              <a:rPr lang="tr-TR" sz="3400" spc="-1" dirty="0" smtClean="0">
                <a:solidFill>
                  <a:srgbClr val="36699B"/>
                </a:solidFill>
                <a:latin typeface="arial"/>
              </a:rPr>
              <a:t>Aynı zamanda </a:t>
            </a:r>
            <a:r>
              <a:rPr lang="tr-TR" sz="3400" spc="-1" dirty="0" err="1" smtClean="0">
                <a:solidFill>
                  <a:srgbClr val="36699B"/>
                </a:solidFill>
                <a:latin typeface="arial"/>
              </a:rPr>
              <a:t>LLM’lere</a:t>
            </a:r>
            <a:r>
              <a:rPr lang="tr-TR" sz="3400" spc="-1" dirty="0" smtClean="0">
                <a:solidFill>
                  <a:srgbClr val="36699B"/>
                </a:solidFill>
                <a:latin typeface="arial"/>
              </a:rPr>
              <a:t> sorgu atmada </a:t>
            </a:r>
            <a:r>
              <a:rPr lang="tr-TR" sz="3400" spc="-1" dirty="0" smtClean="0">
                <a:solidFill>
                  <a:schemeClr val="accent3"/>
                </a:solidFill>
                <a:latin typeface="arial"/>
              </a:rPr>
              <a:t>verilerin dışa aktarılmasından doğan riskler </a:t>
            </a:r>
            <a:r>
              <a:rPr lang="tr-TR" sz="3400" spc="-1" dirty="0" smtClean="0">
                <a:solidFill>
                  <a:srgbClr val="36699B"/>
                </a:solidFill>
                <a:latin typeface="arial"/>
              </a:rPr>
              <a:t>bulunmaktadır.</a:t>
            </a:r>
            <a:endParaRPr lang="en-US" sz="3400" spc="-1" dirty="0"/>
          </a:p>
          <a:p>
            <a:pPr algn="ctr">
              <a:lnSpc>
                <a:spcPts val="3671"/>
              </a:lnSpc>
              <a:buNone/>
            </a:pPr>
            <a:endParaRPr lang="tr-TR" sz="3400" b="0" strike="noStrike" spc="-1" dirty="0" smtClean="0">
              <a:solidFill>
                <a:srgbClr val="36699B"/>
              </a:solidFill>
              <a:latin typeface="arial"/>
            </a:endParaRPr>
          </a:p>
          <a:p>
            <a:pPr algn="ctr">
              <a:lnSpc>
                <a:spcPts val="3671"/>
              </a:lnSpc>
              <a:buNone/>
            </a:pPr>
            <a:r>
              <a:rPr lang="tr-TR" sz="3400" b="0" strike="noStrike" spc="-1" dirty="0" smtClean="0">
                <a:solidFill>
                  <a:srgbClr val="36699B"/>
                </a:solidFill>
                <a:latin typeface="arial"/>
              </a:rPr>
              <a:t>Türkçe </a:t>
            </a:r>
            <a:r>
              <a:rPr lang="tr-TR" sz="3400" b="0" strike="noStrike" spc="-1" dirty="0" err="1" smtClean="0">
                <a:solidFill>
                  <a:srgbClr val="36699B"/>
                </a:solidFill>
                <a:latin typeface="arial"/>
              </a:rPr>
              <a:t>lingustik</a:t>
            </a:r>
            <a:r>
              <a:rPr lang="tr-TR" sz="3400" b="0" strike="noStrike" spc="-1" dirty="0" smtClean="0">
                <a:solidFill>
                  <a:srgbClr val="36699B"/>
                </a:solidFill>
                <a:latin typeface="arial"/>
              </a:rPr>
              <a:t>(dil bilimi) üzerine çalışarak kendi Türkçe  modelimizin oluşmasına katkı sağlamak gerekmektedir.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2"/>
          <p:cNvGrpSpPr/>
          <p:nvPr/>
        </p:nvGrpSpPr>
        <p:grpSpPr>
          <a:xfrm>
            <a:off x="1440" y="1440"/>
            <a:ext cx="18284400" cy="10283400"/>
            <a:chOff x="1440" y="1440"/>
            <a:chExt cx="18284400" cy="10283400"/>
          </a:xfrm>
        </p:grpSpPr>
        <p:sp>
          <p:nvSpPr>
            <p:cNvPr id="48" name="Freeform 3"/>
            <p:cNvSpPr/>
            <p:nvPr/>
          </p:nvSpPr>
          <p:spPr>
            <a:xfrm>
              <a:off x="1440" y="1440"/>
              <a:ext cx="18284400" cy="10283400"/>
            </a:xfrm>
            <a:custGeom>
              <a:avLst/>
              <a:gdLst/>
              <a:ahLst/>
              <a:cxnLst/>
              <a:rect l="l" t="t" r="r" b="b"/>
              <a:pathLst>
                <a:path w="24380698" h="13712698">
                  <a:moveTo>
                    <a:pt x="0" y="0"/>
                  </a:moveTo>
                  <a:lnTo>
                    <a:pt x="24380698" y="0"/>
                  </a:lnTo>
                  <a:lnTo>
                    <a:pt x="24380698" y="13712698"/>
                  </a:lnTo>
                  <a:lnTo>
                    <a:pt x="0" y="1371269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" name="Freeform 4"/>
          <p:cNvSpPr/>
          <p:nvPr/>
        </p:nvSpPr>
        <p:spPr>
          <a:xfrm>
            <a:off x="1874160" y="1695600"/>
            <a:ext cx="14590080" cy="6922440"/>
          </a:xfrm>
          <a:custGeom>
            <a:avLst/>
            <a:gdLst/>
            <a:ahLst/>
            <a:cxnLst/>
            <a:rect l="l" t="t" r="r" b="b"/>
            <a:pathLst>
              <a:path w="14591160" h="6923520">
                <a:moveTo>
                  <a:pt x="0" y="0"/>
                </a:moveTo>
                <a:lnTo>
                  <a:pt x="14591160" y="0"/>
                </a:lnTo>
                <a:lnTo>
                  <a:pt x="14591160" y="6923520"/>
                </a:lnTo>
                <a:lnTo>
                  <a:pt x="0" y="69235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0" name="Group 5"/>
          <p:cNvGrpSpPr/>
          <p:nvPr/>
        </p:nvGrpSpPr>
        <p:grpSpPr>
          <a:xfrm>
            <a:off x="4238640" y="6395040"/>
            <a:ext cx="694440" cy="387720"/>
            <a:chOff x="4238640" y="6395040"/>
            <a:chExt cx="694440" cy="387720"/>
          </a:xfrm>
        </p:grpSpPr>
        <p:sp>
          <p:nvSpPr>
            <p:cNvPr id="51" name="Freeform 6"/>
            <p:cNvSpPr/>
            <p:nvPr/>
          </p:nvSpPr>
          <p:spPr>
            <a:xfrm>
              <a:off x="4238640" y="6412680"/>
              <a:ext cx="694440" cy="370080"/>
            </a:xfrm>
            <a:custGeom>
              <a:avLst/>
              <a:gdLst/>
              <a:ahLst/>
              <a:cxnLst/>
              <a:rect l="l" t="t" r="r" b="b"/>
              <a:pathLst>
                <a:path w="1522843" h="812800">
                  <a:moveTo>
                    <a:pt x="67785" y="0"/>
                  </a:moveTo>
                  <a:lnTo>
                    <a:pt x="1455058" y="0"/>
                  </a:lnTo>
                  <a:cubicBezTo>
                    <a:pt x="1492494" y="0"/>
                    <a:pt x="1522843" y="30348"/>
                    <a:pt x="1522843" y="67785"/>
                  </a:cubicBezTo>
                  <a:lnTo>
                    <a:pt x="1522843" y="745015"/>
                  </a:lnTo>
                  <a:cubicBezTo>
                    <a:pt x="1522843" y="762993"/>
                    <a:pt x="1515701" y="780234"/>
                    <a:pt x="1502989" y="792946"/>
                  </a:cubicBezTo>
                  <a:cubicBezTo>
                    <a:pt x="1490277" y="805658"/>
                    <a:pt x="1473036" y="812800"/>
                    <a:pt x="1455058" y="812800"/>
                  </a:cubicBezTo>
                  <a:lnTo>
                    <a:pt x="67785" y="812800"/>
                  </a:lnTo>
                  <a:cubicBezTo>
                    <a:pt x="49807" y="812800"/>
                    <a:pt x="32566" y="805658"/>
                    <a:pt x="19854" y="792946"/>
                  </a:cubicBezTo>
                  <a:cubicBezTo>
                    <a:pt x="7142" y="780234"/>
                    <a:pt x="0" y="762993"/>
                    <a:pt x="0" y="745015"/>
                  </a:cubicBezTo>
                  <a:lnTo>
                    <a:pt x="0" y="67785"/>
                  </a:lnTo>
                  <a:cubicBezTo>
                    <a:pt x="0" y="49807"/>
                    <a:pt x="7142" y="32566"/>
                    <a:pt x="19854" y="19854"/>
                  </a:cubicBezTo>
                  <a:cubicBezTo>
                    <a:pt x="32566" y="7142"/>
                    <a:pt x="49807" y="0"/>
                    <a:pt x="6778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TextBox 7"/>
            <p:cNvSpPr/>
            <p:nvPr/>
          </p:nvSpPr>
          <p:spPr>
            <a:xfrm>
              <a:off x="4238640" y="6395040"/>
              <a:ext cx="69444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3" name="TextBox 8"/>
          <p:cNvSpPr/>
          <p:nvPr/>
        </p:nvSpPr>
        <p:spPr>
          <a:xfrm>
            <a:off x="4276800" y="6441120"/>
            <a:ext cx="1100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052"/>
              </a:lnSpc>
              <a:buNone/>
            </a:pPr>
            <a:r>
              <a:rPr lang="en-US" sz="1900" b="0" strike="noStrike" spc="-1">
                <a:solidFill>
                  <a:srgbClr val="000000"/>
                </a:solidFill>
                <a:latin typeface="arial"/>
                <a:ea typeface="arial"/>
              </a:rPr>
              <a:t>Servis</a:t>
            </a:r>
            <a:endParaRPr lang="en-US" sz="19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Freeform 3"/>
          <p:cNvSpPr/>
          <p:nvPr/>
        </p:nvSpPr>
        <p:spPr>
          <a:xfrm>
            <a:off x="1371600" y="1371600"/>
            <a:ext cx="15562800" cy="8612280"/>
          </a:xfrm>
          <a:custGeom>
            <a:avLst/>
            <a:gdLst/>
            <a:ahLst/>
            <a:cxnLst/>
            <a:rect l="l" t="t" r="r" b="b"/>
            <a:pathLst>
              <a:path w="15563880" h="8613360">
                <a:moveTo>
                  <a:pt x="0" y="0"/>
                </a:moveTo>
                <a:lnTo>
                  <a:pt x="15563880" y="0"/>
                </a:lnTo>
                <a:lnTo>
                  <a:pt x="15563880" y="8613360"/>
                </a:lnTo>
                <a:lnTo>
                  <a:pt x="0" y="86133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TextBox 3"/>
          <p:cNvSpPr/>
          <p:nvPr/>
        </p:nvSpPr>
        <p:spPr>
          <a:xfrm>
            <a:off x="7416360" y="743040"/>
            <a:ext cx="345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5040"/>
              </a:lnSpc>
              <a:buNone/>
            </a:pPr>
            <a:r>
              <a:rPr lang="en-US" sz="3600" b="0" strike="noStrike" spc="-1" dirty="0">
                <a:solidFill>
                  <a:srgbClr val="004AAD"/>
                </a:solidFill>
                <a:latin typeface="Arial Bold"/>
                <a:ea typeface="Arial Bold"/>
              </a:rPr>
              <a:t>DEMO VİDEO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" name="application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935" y="1560181"/>
            <a:ext cx="15789618" cy="729721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2"/>
          <p:cNvGrpSpPr/>
          <p:nvPr/>
        </p:nvGrpSpPr>
        <p:grpSpPr>
          <a:xfrm>
            <a:off x="0" y="0"/>
            <a:ext cx="18284400" cy="10283400"/>
            <a:chOff x="0" y="0"/>
            <a:chExt cx="18284400" cy="10283400"/>
          </a:xfrm>
        </p:grpSpPr>
        <p:sp>
          <p:nvSpPr>
            <p:cNvPr id="311" name="Freeform 3"/>
            <p:cNvSpPr/>
            <p:nvPr/>
          </p:nvSpPr>
          <p:spPr>
            <a:xfrm>
              <a:off x="0" y="0"/>
              <a:ext cx="18284400" cy="10283400"/>
            </a:xfrm>
            <a:custGeom>
              <a:avLst/>
              <a:gdLst/>
              <a:ahLst/>
              <a:cxnLst/>
              <a:rect l="l" t="t" r="r" b="b"/>
              <a:pathLst>
                <a:path w="24380698" h="13712698">
                  <a:moveTo>
                    <a:pt x="0" y="0"/>
                  </a:moveTo>
                  <a:lnTo>
                    <a:pt x="24380698" y="0"/>
                  </a:lnTo>
                  <a:lnTo>
                    <a:pt x="24380698" y="13712698"/>
                  </a:lnTo>
                  <a:lnTo>
                    <a:pt x="0" y="1371269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12" name="TextBox 4"/>
          <p:cNvSpPr/>
          <p:nvPr/>
        </p:nvSpPr>
        <p:spPr>
          <a:xfrm>
            <a:off x="1123200" y="3454920"/>
            <a:ext cx="16037640" cy="163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2858"/>
              </a:lnSpc>
              <a:buNone/>
            </a:pPr>
            <a:r>
              <a:rPr lang="en-US" sz="9180" b="0" strike="noStrike" spc="-1" dirty="0">
                <a:solidFill>
                  <a:srgbClr val="004AAD"/>
                </a:solidFill>
                <a:latin typeface="HK Modular"/>
                <a:ea typeface="HK Modular"/>
              </a:rPr>
              <a:t>TEŞEKKÜRLER</a:t>
            </a:r>
            <a:endParaRPr lang="en-US" sz="9180" b="0" strike="noStrike" spc="-1" dirty="0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2"/>
          <p:cNvSpPr/>
          <p:nvPr/>
        </p:nvSpPr>
        <p:spPr>
          <a:xfrm>
            <a:off x="1474920" y="1115640"/>
            <a:ext cx="1086192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VARLIK (ENTITY) BAZLI DUYGU ANALİZİ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5" name="Freeform 3"/>
          <p:cNvSpPr/>
          <p:nvPr/>
        </p:nvSpPr>
        <p:spPr>
          <a:xfrm>
            <a:off x="16916400" y="22860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Freeform 4"/>
          <p:cNvSpPr/>
          <p:nvPr/>
        </p:nvSpPr>
        <p:spPr>
          <a:xfrm>
            <a:off x="1474920" y="284400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6"/>
                </a:lnTo>
                <a:lnTo>
                  <a:pt x="0" y="7553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TextBox 5"/>
          <p:cNvSpPr/>
          <p:nvPr/>
        </p:nvSpPr>
        <p:spPr>
          <a:xfrm>
            <a:off x="2760480" y="2863080"/>
            <a:ext cx="14453640" cy="150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mo Bold"/>
                <a:ea typeface="Arimo Bold"/>
              </a:rPr>
              <a:t>Amaç: </a:t>
            </a: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Sosyal medya üzerinden müşteri geri bildirimlerini analiz etmek ve aksiyon planları geliştirmeye yardımcı olmak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ts val="54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58" name="TextBox 6"/>
          <p:cNvSpPr/>
          <p:nvPr/>
        </p:nvSpPr>
        <p:spPr>
          <a:xfrm>
            <a:off x="2804760" y="4353120"/>
            <a:ext cx="1445364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mo Bold"/>
                <a:ea typeface="Arimo Bold"/>
              </a:rPr>
              <a:t>Kapsam</a:t>
            </a: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: Sosyal medyada Turkcell ve ürünleri ile ilgili girdilerin çok yönlü analizi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9" name="TextBox 7"/>
          <p:cNvSpPr/>
          <p:nvPr/>
        </p:nvSpPr>
        <p:spPr>
          <a:xfrm>
            <a:off x="2760480" y="5613840"/>
            <a:ext cx="14453640" cy="38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022"/>
              </a:lnSpc>
              <a:buNone/>
            </a:pPr>
            <a:r>
              <a:rPr lang="en-US" sz="2800" b="0" strike="noStrike" spc="-1">
                <a:solidFill>
                  <a:srgbClr val="030712"/>
                </a:solidFill>
                <a:latin typeface="Arimo Bold"/>
                <a:ea typeface="Arimo Bold"/>
              </a:rPr>
              <a:t>Problem Tanımı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0" name="Freeform 8"/>
          <p:cNvSpPr/>
          <p:nvPr/>
        </p:nvSpPr>
        <p:spPr>
          <a:xfrm>
            <a:off x="1474920" y="418392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6"/>
                </a:lnTo>
                <a:lnTo>
                  <a:pt x="0" y="7553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Freeform 9"/>
          <p:cNvSpPr/>
          <p:nvPr/>
        </p:nvSpPr>
        <p:spPr>
          <a:xfrm>
            <a:off x="1474920" y="552024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7"/>
                </a:lnTo>
                <a:lnTo>
                  <a:pt x="0" y="7553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TextBox 10"/>
          <p:cNvSpPr/>
          <p:nvPr/>
        </p:nvSpPr>
        <p:spPr>
          <a:xfrm>
            <a:off x="2760480" y="6225840"/>
            <a:ext cx="14453640" cy="183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37680" lvl="1" indent="-168840">
              <a:lnSpc>
                <a:spcPts val="4816"/>
              </a:lnSpc>
              <a:buClr>
                <a:srgbClr val="030712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30712"/>
                </a:solidFill>
                <a:latin typeface="arial"/>
                <a:ea typeface="arial"/>
              </a:rPr>
              <a:t>Müşteri şikayetlerinin hızlı ve doğru bir şekilde tespit edilmesi</a:t>
            </a:r>
            <a:endParaRPr lang="en-US" sz="2800" b="0" strike="noStrike" spc="-1">
              <a:latin typeface="Arial"/>
            </a:endParaRPr>
          </a:p>
          <a:p>
            <a:pPr marL="337680" lvl="1" indent="-168840">
              <a:lnSpc>
                <a:spcPts val="4816"/>
              </a:lnSpc>
              <a:buClr>
                <a:srgbClr val="030712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30712"/>
                </a:solidFill>
                <a:latin typeface="arial"/>
                <a:ea typeface="arial"/>
              </a:rPr>
              <a:t>Varlıkların tespiti ve şikayetlerin sınıflandırılması,önceliklendirilmesi</a:t>
            </a:r>
            <a:endParaRPr lang="en-US" sz="2800" b="0" strike="noStrike" spc="-1">
              <a:latin typeface="Arial"/>
            </a:endParaRPr>
          </a:p>
          <a:p>
            <a:pPr marL="337680" lvl="1" indent="-168840">
              <a:lnSpc>
                <a:spcPts val="4816"/>
              </a:lnSpc>
              <a:buClr>
                <a:srgbClr val="030712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30712"/>
                </a:solidFill>
                <a:latin typeface="arial"/>
                <a:ea typeface="arial"/>
              </a:rPr>
              <a:t>Müşteri memnuniyetini artırmak için proaktif yaklaşım geliştirme ihtiyacı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2"/>
          <p:cNvSpPr/>
          <p:nvPr/>
        </p:nvSpPr>
        <p:spPr>
          <a:xfrm>
            <a:off x="12549240" y="8086680"/>
            <a:ext cx="7337520" cy="127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5040"/>
              </a:lnSpc>
              <a:buNone/>
            </a:pPr>
            <a:r>
              <a:rPr lang="en-US" sz="36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BU PROBLEMİ 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ts val="5040"/>
              </a:lnSpc>
              <a:buNone/>
            </a:pPr>
            <a:r>
              <a:rPr lang="en-US" sz="36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NASIL ÇÖZERİM?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64" name="Freeform 3"/>
          <p:cNvSpPr/>
          <p:nvPr/>
        </p:nvSpPr>
        <p:spPr>
          <a:xfrm>
            <a:off x="15470640" y="1316520"/>
            <a:ext cx="1901520" cy="6683040"/>
          </a:xfrm>
          <a:custGeom>
            <a:avLst/>
            <a:gdLst/>
            <a:ahLst/>
            <a:cxnLst/>
            <a:rect l="l" t="t" r="r" b="b"/>
            <a:pathLst>
              <a:path w="1902600" h="6684120">
                <a:moveTo>
                  <a:pt x="0" y="0"/>
                </a:moveTo>
                <a:lnTo>
                  <a:pt x="1902600" y="0"/>
                </a:lnTo>
                <a:lnTo>
                  <a:pt x="1902600" y="6684120"/>
                </a:lnTo>
                <a:lnTo>
                  <a:pt x="0" y="66841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Freeform 4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TextBox 5"/>
          <p:cNvSpPr/>
          <p:nvPr/>
        </p:nvSpPr>
        <p:spPr>
          <a:xfrm>
            <a:off x="2387160" y="1021320"/>
            <a:ext cx="1103364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mo Bold"/>
                <a:ea typeface="Arimo Bold"/>
              </a:rPr>
              <a:t>Veri Toplama:</a:t>
            </a: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 Turkcell ile ilgili girdilerin toplanması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7" name="TextBox 6"/>
          <p:cNvSpPr/>
          <p:nvPr/>
        </p:nvSpPr>
        <p:spPr>
          <a:xfrm>
            <a:off x="2387160" y="2232720"/>
            <a:ext cx="1088640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mo Bold"/>
                <a:ea typeface="Arimo Bold"/>
              </a:rPr>
              <a:t>Ön İşleme: </a:t>
            </a: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Girdilerin temizlenmesi ve normalize edilmesi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8" name="TextBox 7"/>
          <p:cNvSpPr/>
          <p:nvPr/>
        </p:nvSpPr>
        <p:spPr>
          <a:xfrm>
            <a:off x="2387160" y="3240720"/>
            <a:ext cx="10885680" cy="82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mo Bold"/>
                <a:ea typeface="Arimo Bold"/>
              </a:rPr>
              <a:t>Varlık Tanıma</a:t>
            </a: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 (Named Entity Recognition): Girdilerdeki önemli varlıkların tespiti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9" name="TextBox 8"/>
          <p:cNvSpPr/>
          <p:nvPr/>
        </p:nvSpPr>
        <p:spPr>
          <a:xfrm>
            <a:off x="2387880" y="5827680"/>
            <a:ext cx="11147760" cy="82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04AAD"/>
                </a:solidFill>
                <a:latin typeface="Arimo Bold"/>
                <a:ea typeface="Arimo Bold"/>
              </a:rPr>
              <a:t>Duygu Analizi:</a:t>
            </a:r>
            <a:r>
              <a:rPr lang="en-US" sz="3000" b="0" strike="noStrike" spc="-1">
                <a:solidFill>
                  <a:srgbClr val="004AAD"/>
                </a:solidFill>
                <a:latin typeface="arial"/>
                <a:ea typeface="arial"/>
              </a:rPr>
              <a:t> Girdilerin olumlu, olumsuz veya nötr olarak sınıflandırılması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0" name="TextBox 9"/>
          <p:cNvSpPr/>
          <p:nvPr/>
        </p:nvSpPr>
        <p:spPr>
          <a:xfrm>
            <a:off x="2387880" y="7070400"/>
            <a:ext cx="11147760" cy="82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BA3D5"/>
                </a:solidFill>
                <a:latin typeface="Arimo Bold"/>
                <a:ea typeface="Arimo Bold"/>
              </a:rPr>
              <a:t>Özel Öznitelik Çıkarımı:</a:t>
            </a:r>
            <a:r>
              <a:rPr lang="en-US" sz="3000" b="0" strike="noStrike" spc="-1">
                <a:solidFill>
                  <a:srgbClr val="0BA3D5"/>
                </a:solidFill>
                <a:latin typeface="arial"/>
                <a:ea typeface="arial"/>
              </a:rPr>
              <a:t> Muhatap, aciliyet, şikayet sebebi gibi özel alanların belirlenmesi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1" name="TextBox 10"/>
          <p:cNvSpPr/>
          <p:nvPr/>
        </p:nvSpPr>
        <p:spPr>
          <a:xfrm>
            <a:off x="2387880" y="8282880"/>
            <a:ext cx="11147760" cy="82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BA3D5"/>
                </a:solidFill>
                <a:latin typeface="Arimo Bold"/>
                <a:ea typeface="Arimo Bold"/>
              </a:rPr>
              <a:t>Önceliklendirme ve Sınıflandırma:</a:t>
            </a:r>
            <a:r>
              <a:rPr lang="en-US" sz="3000" b="0" strike="noStrike" spc="-1">
                <a:solidFill>
                  <a:srgbClr val="0BA3D5"/>
                </a:solidFill>
                <a:latin typeface="arial"/>
                <a:ea typeface="arial"/>
              </a:rPr>
              <a:t> Girdilerin (Twitter, şikayetvar.com vb.) aciliyet derecesine göre sıralanması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2" name="Freeform 11"/>
          <p:cNvSpPr/>
          <p:nvPr/>
        </p:nvSpPr>
        <p:spPr>
          <a:xfrm>
            <a:off x="1184040" y="85212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6"/>
                </a:lnTo>
                <a:lnTo>
                  <a:pt x="0" y="7553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Freeform 12"/>
          <p:cNvSpPr/>
          <p:nvPr/>
        </p:nvSpPr>
        <p:spPr>
          <a:xfrm>
            <a:off x="1184040" y="206352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6"/>
                </a:lnTo>
                <a:lnTo>
                  <a:pt x="0" y="7553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Freeform 13"/>
          <p:cNvSpPr/>
          <p:nvPr/>
        </p:nvSpPr>
        <p:spPr>
          <a:xfrm>
            <a:off x="1184040" y="327636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7"/>
                </a:lnTo>
                <a:lnTo>
                  <a:pt x="0" y="7553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Freeform 14"/>
          <p:cNvSpPr/>
          <p:nvPr/>
        </p:nvSpPr>
        <p:spPr>
          <a:xfrm>
            <a:off x="1184760" y="586332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7"/>
                </a:lnTo>
                <a:lnTo>
                  <a:pt x="0" y="7553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Freeform 15"/>
          <p:cNvSpPr/>
          <p:nvPr/>
        </p:nvSpPr>
        <p:spPr>
          <a:xfrm>
            <a:off x="1184760" y="707580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6"/>
                </a:lnTo>
                <a:lnTo>
                  <a:pt x="0" y="7553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Freeform 16"/>
          <p:cNvSpPr/>
          <p:nvPr/>
        </p:nvSpPr>
        <p:spPr>
          <a:xfrm>
            <a:off x="1184760" y="828828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7"/>
                </a:lnTo>
                <a:lnTo>
                  <a:pt x="0" y="7553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TextBox 17"/>
          <p:cNvSpPr/>
          <p:nvPr/>
        </p:nvSpPr>
        <p:spPr>
          <a:xfrm>
            <a:off x="2387880" y="4562640"/>
            <a:ext cx="10885680" cy="82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04AAD"/>
                </a:solidFill>
                <a:latin typeface="Arimo Bold"/>
                <a:ea typeface="Arimo Bold"/>
              </a:rPr>
              <a:t>Bağımlılık Analizi</a:t>
            </a:r>
            <a:r>
              <a:rPr lang="en-US" sz="3000" b="0" strike="noStrike" spc="-1">
                <a:solidFill>
                  <a:srgbClr val="004AAD"/>
                </a:solidFill>
                <a:latin typeface="arial"/>
                <a:ea typeface="arial"/>
              </a:rPr>
              <a:t> (Dependency Parsing): Girdi içerisindeki her bir kelimenin diğer kelimelere göre bağımlılığının analiz edilmesi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9" name="Freeform 18"/>
          <p:cNvSpPr/>
          <p:nvPr/>
        </p:nvSpPr>
        <p:spPr>
          <a:xfrm>
            <a:off x="1184760" y="459828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7"/>
                </a:lnTo>
                <a:lnTo>
                  <a:pt x="0" y="7553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2"/>
          <p:cNvSpPr/>
          <p:nvPr/>
        </p:nvSpPr>
        <p:spPr>
          <a:xfrm>
            <a:off x="1493280" y="1277280"/>
            <a:ext cx="400680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HEDEF KİTLE 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1" name="Freeform 3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TextBox 4"/>
          <p:cNvSpPr/>
          <p:nvPr/>
        </p:nvSpPr>
        <p:spPr>
          <a:xfrm>
            <a:off x="2640960" y="2999520"/>
            <a:ext cx="794628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urkcell Müşteri Hizmetleri Ekibi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3" name="TextBox 5"/>
          <p:cNvSpPr/>
          <p:nvPr/>
        </p:nvSpPr>
        <p:spPr>
          <a:xfrm>
            <a:off x="2640960" y="4210920"/>
            <a:ext cx="794628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Turkcell Pazarlama ve İletişim Departmanı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4" name="TextBox 6"/>
          <p:cNvSpPr/>
          <p:nvPr/>
        </p:nvSpPr>
        <p:spPr>
          <a:xfrm>
            <a:off x="2640960" y="5418720"/>
            <a:ext cx="794628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Turkcell Üst Yönetimi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5" name="TextBox 7"/>
          <p:cNvSpPr/>
          <p:nvPr/>
        </p:nvSpPr>
        <p:spPr>
          <a:xfrm>
            <a:off x="2640960" y="7839000"/>
            <a:ext cx="794628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Diğer Telekomünikasyon Şirketleri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6" name="Freeform 8"/>
          <p:cNvSpPr/>
          <p:nvPr/>
        </p:nvSpPr>
        <p:spPr>
          <a:xfrm>
            <a:off x="10679760" y="6424920"/>
            <a:ext cx="8008560" cy="5665680"/>
          </a:xfrm>
          <a:custGeom>
            <a:avLst/>
            <a:gdLst/>
            <a:ahLst/>
            <a:cxnLst/>
            <a:rect l="l" t="t" r="r" b="b"/>
            <a:pathLst>
              <a:path w="8009640" h="5666760">
                <a:moveTo>
                  <a:pt x="0" y="0"/>
                </a:moveTo>
                <a:lnTo>
                  <a:pt x="8009640" y="0"/>
                </a:lnTo>
                <a:lnTo>
                  <a:pt x="8009640" y="5666760"/>
                </a:lnTo>
                <a:lnTo>
                  <a:pt x="0" y="5666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Freeform 9"/>
          <p:cNvSpPr/>
          <p:nvPr/>
        </p:nvSpPr>
        <p:spPr>
          <a:xfrm>
            <a:off x="1493280" y="283032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6"/>
                </a:lnTo>
                <a:lnTo>
                  <a:pt x="0" y="7553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Freeform 10"/>
          <p:cNvSpPr/>
          <p:nvPr/>
        </p:nvSpPr>
        <p:spPr>
          <a:xfrm>
            <a:off x="1493280" y="404172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6"/>
                </a:lnTo>
                <a:lnTo>
                  <a:pt x="0" y="7553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Freeform 11"/>
          <p:cNvSpPr/>
          <p:nvPr/>
        </p:nvSpPr>
        <p:spPr>
          <a:xfrm>
            <a:off x="1493280" y="525420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7"/>
                </a:lnTo>
                <a:lnTo>
                  <a:pt x="0" y="7553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Freeform 12"/>
          <p:cNvSpPr/>
          <p:nvPr/>
        </p:nvSpPr>
        <p:spPr>
          <a:xfrm>
            <a:off x="1493280" y="767952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7"/>
                </a:lnTo>
                <a:lnTo>
                  <a:pt x="0" y="7553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TextBox 13"/>
          <p:cNvSpPr/>
          <p:nvPr/>
        </p:nvSpPr>
        <p:spPr>
          <a:xfrm>
            <a:off x="2640960" y="9051480"/>
            <a:ext cx="794628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Düzenleyici Kurumlar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92" name="Freeform 14"/>
          <p:cNvSpPr/>
          <p:nvPr/>
        </p:nvSpPr>
        <p:spPr>
          <a:xfrm>
            <a:off x="1493280" y="889200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6"/>
                </a:lnTo>
                <a:lnTo>
                  <a:pt x="0" y="7553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TextBox 15"/>
          <p:cNvSpPr/>
          <p:nvPr/>
        </p:nvSpPr>
        <p:spPr>
          <a:xfrm>
            <a:off x="2640960" y="6631200"/>
            <a:ext cx="794628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0712"/>
                </a:solidFill>
                <a:latin typeface="arial"/>
                <a:ea typeface="arial"/>
              </a:rPr>
              <a:t>Turkcell Grup Şirketleri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94" name="Freeform 16"/>
          <p:cNvSpPr/>
          <p:nvPr/>
        </p:nvSpPr>
        <p:spPr>
          <a:xfrm>
            <a:off x="1493280" y="6467040"/>
            <a:ext cx="754920" cy="754200"/>
          </a:xfrm>
          <a:custGeom>
            <a:avLst/>
            <a:gdLst/>
            <a:ahLst/>
            <a:cxnLst/>
            <a:rect l="l" t="t" r="r" b="b"/>
            <a:pathLst>
              <a:path w="756017" h="755387">
                <a:moveTo>
                  <a:pt x="0" y="0"/>
                </a:moveTo>
                <a:lnTo>
                  <a:pt x="756017" y="0"/>
                </a:lnTo>
                <a:lnTo>
                  <a:pt x="756017" y="755386"/>
                </a:lnTo>
                <a:lnTo>
                  <a:pt x="0" y="7553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Freeform 50"/>
          <p:cNvSpPr/>
          <p:nvPr/>
        </p:nvSpPr>
        <p:spPr>
          <a:xfrm rot="1141200">
            <a:off x="15890760" y="1206360"/>
            <a:ext cx="3695760" cy="8880480"/>
          </a:xfrm>
          <a:custGeom>
            <a:avLst/>
            <a:gdLst/>
            <a:ahLst/>
            <a:cxnLst/>
            <a:rect l="l" t="t" r="r" b="b"/>
            <a:pathLst>
              <a:path w="3696961" h="8881589">
                <a:moveTo>
                  <a:pt x="0" y="0"/>
                </a:moveTo>
                <a:lnTo>
                  <a:pt x="3696961" y="0"/>
                </a:lnTo>
                <a:lnTo>
                  <a:pt x="3696961" y="8881589"/>
                </a:lnTo>
                <a:lnTo>
                  <a:pt x="0" y="88815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Freeform 61"/>
          <p:cNvSpPr/>
          <p:nvPr/>
        </p:nvSpPr>
        <p:spPr>
          <a:xfrm>
            <a:off x="747720" y="2372400"/>
            <a:ext cx="5684400" cy="7794720"/>
          </a:xfrm>
          <a:custGeom>
            <a:avLst/>
            <a:gdLst/>
            <a:ahLst/>
            <a:cxnLst/>
            <a:rect l="l" t="t" r="r" b="b"/>
            <a:pathLst>
              <a:path w="5685376" h="7795738">
                <a:moveTo>
                  <a:pt x="0" y="0"/>
                </a:moveTo>
                <a:lnTo>
                  <a:pt x="5685376" y="0"/>
                </a:lnTo>
                <a:lnTo>
                  <a:pt x="5685376" y="7795738"/>
                </a:lnTo>
                <a:lnTo>
                  <a:pt x="0" y="77957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TextBox 62"/>
          <p:cNvSpPr/>
          <p:nvPr/>
        </p:nvSpPr>
        <p:spPr>
          <a:xfrm>
            <a:off x="7119000" y="489600"/>
            <a:ext cx="400680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YOL HARİTASI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9" name="TextBox 101"/>
          <p:cNvSpPr/>
          <p:nvPr/>
        </p:nvSpPr>
        <p:spPr>
          <a:xfrm>
            <a:off x="312840" y="1716840"/>
            <a:ext cx="6541560" cy="44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498"/>
              </a:lnSpc>
              <a:buNone/>
            </a:pPr>
            <a:r>
              <a:rPr lang="en-US" sz="2500" b="0" strike="noStrike" spc="-1">
                <a:solidFill>
                  <a:srgbClr val="0BA3D5"/>
                </a:solidFill>
                <a:latin typeface="Arial Bold"/>
                <a:ea typeface="Arial Bold"/>
              </a:rPr>
              <a:t>SÜREÇ ANALİZİ</a:t>
            </a:r>
            <a:endParaRPr lang="en-US" sz="2500" b="0" strike="noStrike" spc="-1">
              <a:latin typeface="Arial"/>
            </a:endParaRPr>
          </a:p>
        </p:txBody>
      </p:sp>
      <p:pic>
        <p:nvPicPr>
          <p:cNvPr id="100" name="Resim 99"/>
          <p:cNvPicPr/>
          <p:nvPr/>
        </p:nvPicPr>
        <p:blipFill>
          <a:blip r:embed="rId5"/>
          <a:stretch/>
        </p:blipFill>
        <p:spPr>
          <a:xfrm>
            <a:off x="7315200" y="2286000"/>
            <a:ext cx="10153080" cy="6419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Freeform 3"/>
          <p:cNvSpPr/>
          <p:nvPr/>
        </p:nvSpPr>
        <p:spPr>
          <a:xfrm>
            <a:off x="4012200" y="2355480"/>
            <a:ext cx="9475200" cy="5574960"/>
          </a:xfrm>
          <a:custGeom>
            <a:avLst/>
            <a:gdLst/>
            <a:ahLst/>
            <a:cxnLst/>
            <a:rect l="l" t="t" r="r" b="b"/>
            <a:pathLst>
              <a:path w="9476437" h="5576067">
                <a:moveTo>
                  <a:pt x="0" y="0"/>
                </a:moveTo>
                <a:lnTo>
                  <a:pt x="9476437" y="0"/>
                </a:lnTo>
                <a:lnTo>
                  <a:pt x="9476437" y="5576066"/>
                </a:lnTo>
                <a:lnTo>
                  <a:pt x="0" y="55760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Freeform 4"/>
          <p:cNvSpPr/>
          <p:nvPr/>
        </p:nvSpPr>
        <p:spPr>
          <a:xfrm>
            <a:off x="6197400" y="8234640"/>
            <a:ext cx="2333880" cy="1315440"/>
          </a:xfrm>
          <a:custGeom>
            <a:avLst/>
            <a:gdLst/>
            <a:ahLst/>
            <a:cxnLst/>
            <a:rect l="l" t="t" r="r" b="b"/>
            <a:pathLst>
              <a:path w="2335107" h="1316544">
                <a:moveTo>
                  <a:pt x="0" y="0"/>
                </a:moveTo>
                <a:lnTo>
                  <a:pt x="2335106" y="0"/>
                </a:lnTo>
                <a:lnTo>
                  <a:pt x="2335106" y="1316544"/>
                </a:lnTo>
                <a:lnTo>
                  <a:pt x="0" y="13165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Freeform 5"/>
          <p:cNvSpPr/>
          <p:nvPr/>
        </p:nvSpPr>
        <p:spPr>
          <a:xfrm rot="5412000">
            <a:off x="11906640" y="2973960"/>
            <a:ext cx="7981560" cy="4787640"/>
          </a:xfrm>
          <a:custGeom>
            <a:avLst/>
            <a:gdLst/>
            <a:ahLst/>
            <a:cxnLst/>
            <a:rect l="l" t="t" r="r" b="b"/>
            <a:pathLst>
              <a:path w="7982640" h="4788720">
                <a:moveTo>
                  <a:pt x="0" y="0"/>
                </a:moveTo>
                <a:lnTo>
                  <a:pt x="7982640" y="0"/>
                </a:lnTo>
                <a:lnTo>
                  <a:pt x="7982640" y="4788720"/>
                </a:lnTo>
                <a:lnTo>
                  <a:pt x="0" y="4788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Freeform 6"/>
          <p:cNvSpPr/>
          <p:nvPr/>
        </p:nvSpPr>
        <p:spPr>
          <a:xfrm>
            <a:off x="4483800" y="8124120"/>
            <a:ext cx="1536480" cy="1536480"/>
          </a:xfrm>
          <a:custGeom>
            <a:avLst/>
            <a:gdLst/>
            <a:ahLst/>
            <a:cxnLst/>
            <a:rect l="l" t="t" r="r" b="b"/>
            <a:pathLst>
              <a:path w="1537643" h="1537643">
                <a:moveTo>
                  <a:pt x="0" y="0"/>
                </a:moveTo>
                <a:lnTo>
                  <a:pt x="1537643" y="0"/>
                </a:lnTo>
                <a:lnTo>
                  <a:pt x="1537643" y="1537643"/>
                </a:lnTo>
                <a:lnTo>
                  <a:pt x="0" y="1537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TextBox 7"/>
          <p:cNvSpPr/>
          <p:nvPr/>
        </p:nvSpPr>
        <p:spPr>
          <a:xfrm>
            <a:off x="5872680" y="489600"/>
            <a:ext cx="654156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VERİ ELDE ETME SÜRECİ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7" name="TextBox 8"/>
          <p:cNvSpPr/>
          <p:nvPr/>
        </p:nvSpPr>
        <p:spPr>
          <a:xfrm>
            <a:off x="5486400" y="9601200"/>
            <a:ext cx="128026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2699"/>
              </a:lnSpc>
              <a:buNone/>
            </a:pPr>
            <a:r>
              <a:rPr lang="en-US" sz="2500" b="0" strike="noStrike" spc="-1">
                <a:solidFill>
                  <a:srgbClr val="3FAF46"/>
                </a:solidFill>
                <a:latin typeface="Arimo Bold"/>
                <a:ea typeface="Arimo Bold"/>
              </a:rPr>
              <a:t>** Toplanan verilerin tamamı  KVKK kapsamında maskelenmiş olarak kullanılmıştır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108" name="Freeform 9"/>
          <p:cNvSpPr/>
          <p:nvPr/>
        </p:nvSpPr>
        <p:spPr>
          <a:xfrm>
            <a:off x="531000" y="1557000"/>
            <a:ext cx="2899080" cy="3170520"/>
          </a:xfrm>
          <a:custGeom>
            <a:avLst/>
            <a:gdLst/>
            <a:ahLst/>
            <a:cxnLst/>
            <a:rect l="l" t="t" r="r" b="b"/>
            <a:pathLst>
              <a:path w="2900036" h="3171504">
                <a:moveTo>
                  <a:pt x="0" y="0"/>
                </a:moveTo>
                <a:lnTo>
                  <a:pt x="2900036" y="0"/>
                </a:lnTo>
                <a:lnTo>
                  <a:pt x="2900036" y="3171504"/>
                </a:lnTo>
                <a:lnTo>
                  <a:pt x="0" y="31715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Freeform 10"/>
          <p:cNvSpPr/>
          <p:nvPr/>
        </p:nvSpPr>
        <p:spPr>
          <a:xfrm>
            <a:off x="531000" y="6166440"/>
            <a:ext cx="3049920" cy="3383640"/>
          </a:xfrm>
          <a:custGeom>
            <a:avLst/>
            <a:gdLst/>
            <a:ahLst/>
            <a:cxnLst/>
            <a:rect l="l" t="t" r="r" b="b"/>
            <a:pathLst>
              <a:path w="3050882" h="3384565">
                <a:moveTo>
                  <a:pt x="0" y="0"/>
                </a:moveTo>
                <a:lnTo>
                  <a:pt x="3050882" y="0"/>
                </a:lnTo>
                <a:lnTo>
                  <a:pt x="3050882" y="3384565"/>
                </a:lnTo>
                <a:lnTo>
                  <a:pt x="0" y="3384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2"/>
          <p:cNvSpPr/>
          <p:nvPr/>
        </p:nvSpPr>
        <p:spPr>
          <a:xfrm>
            <a:off x="16916400" y="228960"/>
            <a:ext cx="1177560" cy="825120"/>
          </a:xfrm>
          <a:custGeom>
            <a:avLst/>
            <a:gdLst/>
            <a:ahLst/>
            <a:cxnLst/>
            <a:rect l="l" t="t" r="r" b="b"/>
            <a:pathLst>
              <a:path w="1178640" h="826200">
                <a:moveTo>
                  <a:pt x="0" y="0"/>
                </a:moveTo>
                <a:lnTo>
                  <a:pt x="1178640" y="0"/>
                </a:lnTo>
                <a:lnTo>
                  <a:pt x="1178640" y="826200"/>
                </a:lnTo>
                <a:lnTo>
                  <a:pt x="0" y="826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1" name="Group 3"/>
          <p:cNvGrpSpPr/>
          <p:nvPr/>
        </p:nvGrpSpPr>
        <p:grpSpPr>
          <a:xfrm>
            <a:off x="1443600" y="5321160"/>
            <a:ext cx="370080" cy="387720"/>
            <a:chOff x="1443600" y="5321160"/>
            <a:chExt cx="370080" cy="387720"/>
          </a:xfrm>
        </p:grpSpPr>
        <p:sp>
          <p:nvSpPr>
            <p:cNvPr id="112" name="Freeform 4"/>
            <p:cNvSpPr/>
            <p:nvPr/>
          </p:nvSpPr>
          <p:spPr>
            <a:xfrm>
              <a:off x="1443600" y="533880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41B8D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TextBox 5"/>
            <p:cNvSpPr/>
            <p:nvPr/>
          </p:nvSpPr>
          <p:spPr>
            <a:xfrm>
              <a:off x="1443600" y="532116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4" name="Group 6"/>
          <p:cNvGrpSpPr/>
          <p:nvPr/>
        </p:nvGrpSpPr>
        <p:grpSpPr>
          <a:xfrm>
            <a:off x="1443600" y="6017400"/>
            <a:ext cx="370080" cy="387360"/>
            <a:chOff x="1443600" y="6017400"/>
            <a:chExt cx="370080" cy="387360"/>
          </a:xfrm>
        </p:grpSpPr>
        <p:sp>
          <p:nvSpPr>
            <p:cNvPr id="115" name="Freeform 7"/>
            <p:cNvSpPr/>
            <p:nvPr/>
          </p:nvSpPr>
          <p:spPr>
            <a:xfrm>
              <a:off x="1443600" y="603468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41B8D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TextBox 8"/>
            <p:cNvSpPr/>
            <p:nvPr/>
          </p:nvSpPr>
          <p:spPr>
            <a:xfrm>
              <a:off x="1443600" y="601740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7" name="Group 9"/>
          <p:cNvGrpSpPr/>
          <p:nvPr/>
        </p:nvGrpSpPr>
        <p:grpSpPr>
          <a:xfrm>
            <a:off x="1443600" y="6793200"/>
            <a:ext cx="370080" cy="387360"/>
            <a:chOff x="1443600" y="6793200"/>
            <a:chExt cx="370080" cy="387360"/>
          </a:xfrm>
        </p:grpSpPr>
        <p:sp>
          <p:nvSpPr>
            <p:cNvPr id="118" name="Freeform 10"/>
            <p:cNvSpPr/>
            <p:nvPr/>
          </p:nvSpPr>
          <p:spPr>
            <a:xfrm>
              <a:off x="1443600" y="681048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41B8D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TextBox 11"/>
            <p:cNvSpPr/>
            <p:nvPr/>
          </p:nvSpPr>
          <p:spPr>
            <a:xfrm>
              <a:off x="1443600" y="679320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0" name="Group 12"/>
          <p:cNvGrpSpPr/>
          <p:nvPr/>
        </p:nvGrpSpPr>
        <p:grpSpPr>
          <a:xfrm>
            <a:off x="1443600" y="7619760"/>
            <a:ext cx="370080" cy="387720"/>
            <a:chOff x="1443600" y="7619760"/>
            <a:chExt cx="370080" cy="387720"/>
          </a:xfrm>
        </p:grpSpPr>
        <p:sp>
          <p:nvSpPr>
            <p:cNvPr id="121" name="Freeform 13"/>
            <p:cNvSpPr/>
            <p:nvPr/>
          </p:nvSpPr>
          <p:spPr>
            <a:xfrm>
              <a:off x="1443600" y="763740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41B8D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TextBox 14"/>
            <p:cNvSpPr/>
            <p:nvPr/>
          </p:nvSpPr>
          <p:spPr>
            <a:xfrm>
              <a:off x="1443600" y="761976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3" name="Group 15"/>
          <p:cNvGrpSpPr/>
          <p:nvPr/>
        </p:nvGrpSpPr>
        <p:grpSpPr>
          <a:xfrm>
            <a:off x="1443600" y="8425080"/>
            <a:ext cx="370080" cy="387360"/>
            <a:chOff x="1443600" y="8425080"/>
            <a:chExt cx="370080" cy="387360"/>
          </a:xfrm>
        </p:grpSpPr>
        <p:sp>
          <p:nvSpPr>
            <p:cNvPr id="124" name="Freeform 16"/>
            <p:cNvSpPr/>
            <p:nvPr/>
          </p:nvSpPr>
          <p:spPr>
            <a:xfrm>
              <a:off x="1443600" y="8442360"/>
              <a:ext cx="370080" cy="3700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41B8D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TextBox 17"/>
            <p:cNvSpPr/>
            <p:nvPr/>
          </p:nvSpPr>
          <p:spPr>
            <a:xfrm>
              <a:off x="1443600" y="8425080"/>
              <a:ext cx="370080" cy="38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26" name="Picture 18"/>
          <p:cNvPicPr/>
          <p:nvPr/>
        </p:nvPicPr>
        <p:blipFill>
          <a:blip r:embed="rId3"/>
          <a:stretch/>
        </p:blipFill>
        <p:spPr>
          <a:xfrm>
            <a:off x="13239360" y="5085720"/>
            <a:ext cx="3321000" cy="3321000"/>
          </a:xfrm>
          <a:prstGeom prst="rect">
            <a:avLst/>
          </a:prstGeom>
          <a:ln w="0">
            <a:noFill/>
          </a:ln>
        </p:spPr>
      </p:pic>
      <p:sp>
        <p:nvSpPr>
          <p:cNvPr id="127" name="Freeform 19"/>
          <p:cNvSpPr/>
          <p:nvPr/>
        </p:nvSpPr>
        <p:spPr>
          <a:xfrm>
            <a:off x="8183520" y="7038000"/>
            <a:ext cx="2393640" cy="854640"/>
          </a:xfrm>
          <a:custGeom>
            <a:avLst/>
            <a:gdLst/>
            <a:ahLst/>
            <a:cxnLst/>
            <a:rect l="l" t="t" r="r" b="b"/>
            <a:pathLst>
              <a:path w="2394599" h="855670">
                <a:moveTo>
                  <a:pt x="0" y="0"/>
                </a:moveTo>
                <a:lnTo>
                  <a:pt x="2394599" y="0"/>
                </a:lnTo>
                <a:lnTo>
                  <a:pt x="2394599" y="855670"/>
                </a:lnTo>
                <a:lnTo>
                  <a:pt x="0" y="8556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Freeform 20"/>
          <p:cNvSpPr/>
          <p:nvPr/>
        </p:nvSpPr>
        <p:spPr>
          <a:xfrm>
            <a:off x="8064720" y="8060760"/>
            <a:ext cx="2630520" cy="989640"/>
          </a:xfrm>
          <a:custGeom>
            <a:avLst/>
            <a:gdLst/>
            <a:ahLst/>
            <a:cxnLst/>
            <a:rect l="l" t="t" r="r" b="b"/>
            <a:pathLst>
              <a:path w="2631703" h="990641">
                <a:moveTo>
                  <a:pt x="0" y="0"/>
                </a:moveTo>
                <a:lnTo>
                  <a:pt x="2631703" y="0"/>
                </a:lnTo>
                <a:lnTo>
                  <a:pt x="2631703" y="990641"/>
                </a:lnTo>
                <a:lnTo>
                  <a:pt x="0" y="9906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Freeform 21"/>
          <p:cNvSpPr/>
          <p:nvPr/>
        </p:nvSpPr>
        <p:spPr>
          <a:xfrm>
            <a:off x="8015760" y="5049000"/>
            <a:ext cx="2728800" cy="1696680"/>
          </a:xfrm>
          <a:custGeom>
            <a:avLst/>
            <a:gdLst/>
            <a:ahLst/>
            <a:cxnLst/>
            <a:rect l="l" t="t" r="r" b="b"/>
            <a:pathLst>
              <a:path w="2730014" h="1697782">
                <a:moveTo>
                  <a:pt x="0" y="0"/>
                </a:moveTo>
                <a:lnTo>
                  <a:pt x="2730013" y="0"/>
                </a:lnTo>
                <a:lnTo>
                  <a:pt x="2730013" y="1697782"/>
                </a:lnTo>
                <a:lnTo>
                  <a:pt x="0" y="16977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TextBox 22"/>
          <p:cNvSpPr/>
          <p:nvPr/>
        </p:nvSpPr>
        <p:spPr>
          <a:xfrm>
            <a:off x="6486840" y="1102320"/>
            <a:ext cx="5385240" cy="62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901"/>
              </a:lnSpc>
              <a:buNone/>
            </a:pPr>
            <a:r>
              <a:rPr lang="en-US" sz="3500" b="0" strike="noStrike" spc="-1">
                <a:solidFill>
                  <a:srgbClr val="36699B"/>
                </a:solidFill>
                <a:latin typeface="Arial Bold"/>
                <a:ea typeface="Arial Bold"/>
              </a:rPr>
              <a:t>(Varlık İsmi Çıkarma)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31" name="TextBox 23"/>
          <p:cNvSpPr/>
          <p:nvPr/>
        </p:nvSpPr>
        <p:spPr>
          <a:xfrm>
            <a:off x="5872680" y="461160"/>
            <a:ext cx="654156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YÖNTEM VE TEKNİKLER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2" name="TextBox 24"/>
          <p:cNvSpPr/>
          <p:nvPr/>
        </p:nvSpPr>
        <p:spPr>
          <a:xfrm>
            <a:off x="1443600" y="2593800"/>
            <a:ext cx="15471720" cy="82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Turkcell gibi mobil operatörler ve bunlarla ilişkili olan ürünler, paketler ve uygulamaları kapsayan bütünleyici bir yaklaşım geliştirilmiştir.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3" name="TextBox 25"/>
          <p:cNvSpPr/>
          <p:nvPr/>
        </p:nvSpPr>
        <p:spPr>
          <a:xfrm>
            <a:off x="1443600" y="450612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36699B"/>
                </a:solidFill>
                <a:latin typeface="Arimo Bold"/>
                <a:ea typeface="Arimo Bold"/>
              </a:rPr>
              <a:t>Varlıklar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4" name="TextBox 26"/>
          <p:cNvSpPr/>
          <p:nvPr/>
        </p:nvSpPr>
        <p:spPr>
          <a:xfrm>
            <a:off x="2184840" y="532656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498D"/>
                </a:solidFill>
                <a:latin typeface="arial"/>
                <a:ea typeface="arial"/>
              </a:rPr>
              <a:t>OPERATOR (9344)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5" name="TextBox 27"/>
          <p:cNvSpPr/>
          <p:nvPr/>
        </p:nvSpPr>
        <p:spPr>
          <a:xfrm>
            <a:off x="2184840" y="605376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498D"/>
                </a:solidFill>
                <a:latin typeface="arial"/>
                <a:ea typeface="arial"/>
              </a:rPr>
              <a:t>UYGULAMA (3413)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6" name="TextBox 28"/>
          <p:cNvSpPr/>
          <p:nvPr/>
        </p:nvSpPr>
        <p:spPr>
          <a:xfrm>
            <a:off x="2184840" y="682956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498D"/>
                </a:solidFill>
                <a:latin typeface="arial"/>
                <a:ea typeface="arial"/>
              </a:rPr>
              <a:t>HIZMET (2707)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7" name="TextBox 29"/>
          <p:cNvSpPr/>
          <p:nvPr/>
        </p:nvSpPr>
        <p:spPr>
          <a:xfrm>
            <a:off x="2184840" y="762444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498D"/>
                </a:solidFill>
                <a:latin typeface="arial"/>
                <a:ea typeface="arial"/>
              </a:rPr>
              <a:t>ÜRÜN (2084)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8" name="TextBox 30"/>
          <p:cNvSpPr/>
          <p:nvPr/>
        </p:nvSpPr>
        <p:spPr>
          <a:xfrm>
            <a:off x="2184840" y="8419320"/>
            <a:ext cx="35917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03498D"/>
                </a:solidFill>
                <a:latin typeface="arial"/>
                <a:ea typeface="arial"/>
              </a:rPr>
              <a:t>PAKET (729)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9" name="TextBox 31"/>
          <p:cNvSpPr/>
          <p:nvPr/>
        </p:nvSpPr>
        <p:spPr>
          <a:xfrm>
            <a:off x="7608960" y="4506120"/>
            <a:ext cx="426312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36699B"/>
                </a:solidFill>
                <a:latin typeface="Arimo Bold"/>
                <a:ea typeface="Arimo Bold"/>
              </a:rPr>
              <a:t>Kullanılan Mimariler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0" name="TextBox 32"/>
          <p:cNvSpPr/>
          <p:nvPr/>
        </p:nvSpPr>
        <p:spPr>
          <a:xfrm>
            <a:off x="12742920" y="4506120"/>
            <a:ext cx="4048560" cy="41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240"/>
              </a:lnSpc>
              <a:buNone/>
            </a:pPr>
            <a:r>
              <a:rPr lang="en-US" sz="3000" b="0" strike="noStrike" spc="-1">
                <a:solidFill>
                  <a:srgbClr val="36699B"/>
                </a:solidFill>
                <a:latin typeface="Arimo Bold"/>
                <a:ea typeface="Arimo Bold"/>
              </a:rPr>
              <a:t>Veri Ayırma Stratejisi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1" name="TextBox 33"/>
          <p:cNvSpPr/>
          <p:nvPr/>
        </p:nvSpPr>
        <p:spPr>
          <a:xfrm>
            <a:off x="14338080" y="6810480"/>
            <a:ext cx="1199880" cy="49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945"/>
              </a:lnSpc>
              <a:buNone/>
            </a:pPr>
            <a:r>
              <a:rPr lang="en-US" sz="1800" b="0" strike="noStrike" spc="-1">
                <a:solidFill>
                  <a:srgbClr val="6CE5E8"/>
                </a:solidFill>
                <a:latin typeface="Arimo Bold"/>
                <a:ea typeface="Arimo Bold"/>
              </a:rPr>
              <a:t>Test (%10)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2" name="TextBox 34"/>
          <p:cNvSpPr/>
          <p:nvPr/>
        </p:nvSpPr>
        <p:spPr>
          <a:xfrm>
            <a:off x="14279040" y="6490080"/>
            <a:ext cx="1336680" cy="24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945"/>
              </a:lnSpc>
              <a:buNone/>
            </a:pPr>
            <a:r>
              <a:rPr lang="en-US" sz="1800" b="0" strike="noStrike" spc="-1">
                <a:solidFill>
                  <a:srgbClr val="41B8D5"/>
                </a:solidFill>
                <a:latin typeface="Arimo Bold"/>
                <a:ea typeface="Arimo Bold"/>
              </a:rPr>
              <a:t>Train (%90)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2"/>
          <p:cNvSpPr/>
          <p:nvPr/>
        </p:nvSpPr>
        <p:spPr>
          <a:xfrm>
            <a:off x="1028880" y="5802120"/>
            <a:ext cx="3731760" cy="3277440"/>
          </a:xfrm>
          <a:custGeom>
            <a:avLst/>
            <a:gdLst/>
            <a:ahLst/>
            <a:cxnLst/>
            <a:rect l="l" t="t" r="r" b="b"/>
            <a:pathLst>
              <a:path w="3732830" h="3278505">
                <a:moveTo>
                  <a:pt x="0" y="0"/>
                </a:moveTo>
                <a:lnTo>
                  <a:pt x="3732830" y="0"/>
                </a:lnTo>
                <a:lnTo>
                  <a:pt x="3732830" y="3278505"/>
                </a:lnTo>
                <a:lnTo>
                  <a:pt x="0" y="32785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Freeform 3"/>
          <p:cNvSpPr/>
          <p:nvPr/>
        </p:nvSpPr>
        <p:spPr>
          <a:xfrm>
            <a:off x="11649960" y="5943600"/>
            <a:ext cx="5863680" cy="2551680"/>
          </a:xfrm>
          <a:custGeom>
            <a:avLst/>
            <a:gdLst/>
            <a:ahLst/>
            <a:cxnLst/>
            <a:rect l="l" t="t" r="r" b="b"/>
            <a:pathLst>
              <a:path w="5864931" h="2552612">
                <a:moveTo>
                  <a:pt x="0" y="0"/>
                </a:moveTo>
                <a:lnTo>
                  <a:pt x="5864931" y="0"/>
                </a:lnTo>
                <a:lnTo>
                  <a:pt x="5864931" y="2552613"/>
                </a:lnTo>
                <a:lnTo>
                  <a:pt x="0" y="25526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Freeform 4"/>
          <p:cNvSpPr/>
          <p:nvPr/>
        </p:nvSpPr>
        <p:spPr>
          <a:xfrm>
            <a:off x="5278320" y="5802120"/>
            <a:ext cx="5654880" cy="3072240"/>
          </a:xfrm>
          <a:custGeom>
            <a:avLst/>
            <a:gdLst/>
            <a:ahLst/>
            <a:cxnLst/>
            <a:rect l="l" t="t" r="r" b="b"/>
            <a:pathLst>
              <a:path w="5655832" h="3073236">
                <a:moveTo>
                  <a:pt x="0" y="0"/>
                </a:moveTo>
                <a:lnTo>
                  <a:pt x="5655832" y="0"/>
                </a:lnTo>
                <a:lnTo>
                  <a:pt x="5655832" y="3073236"/>
                </a:lnTo>
                <a:lnTo>
                  <a:pt x="0" y="3073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TextBox 5"/>
          <p:cNvSpPr/>
          <p:nvPr/>
        </p:nvSpPr>
        <p:spPr>
          <a:xfrm>
            <a:off x="1074600" y="2032920"/>
            <a:ext cx="16307280" cy="106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201"/>
              </a:lnSpc>
              <a:buNone/>
            </a:pPr>
            <a:r>
              <a:rPr lang="en-US" sz="3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Varlık İsmi Çıkarımı alanında (NER) yapılan çalışmalar incelenmiş ve LSTM, SPACY ve BERT gibi mimarilerle başarılı sonuçlar elde edildiği gözlemlenmiştir.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7" name="TextBox 6"/>
          <p:cNvSpPr/>
          <p:nvPr/>
        </p:nvSpPr>
        <p:spPr>
          <a:xfrm>
            <a:off x="4391280" y="430560"/>
            <a:ext cx="9504000" cy="7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buNone/>
            </a:pPr>
            <a:r>
              <a:rPr lang="en-US" sz="4000" b="0" strike="noStrike" spc="-1">
                <a:solidFill>
                  <a:srgbClr val="004AAD"/>
                </a:solidFill>
                <a:latin typeface="Arial Bold"/>
                <a:ea typeface="Arial Bold"/>
              </a:rPr>
              <a:t>MODEL EĞİTİMİ VE DEĞERLENDİRME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48" name="TextBox 7"/>
          <p:cNvSpPr/>
          <p:nvPr/>
        </p:nvSpPr>
        <p:spPr>
          <a:xfrm>
            <a:off x="6486840" y="1102320"/>
            <a:ext cx="5385240" cy="62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901"/>
              </a:lnSpc>
              <a:buNone/>
            </a:pPr>
            <a:r>
              <a:rPr lang="en-US" sz="3500" b="0" strike="noStrike" spc="-1">
                <a:solidFill>
                  <a:srgbClr val="36699B"/>
                </a:solidFill>
                <a:latin typeface="Arial Bold"/>
                <a:ea typeface="Arial Bold"/>
              </a:rPr>
              <a:t>(Varlık İsmi Çıkarma)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49" name="TextBox 8"/>
          <p:cNvSpPr/>
          <p:nvPr/>
        </p:nvSpPr>
        <p:spPr>
          <a:xfrm>
            <a:off x="1074600" y="3404520"/>
            <a:ext cx="16307280" cy="106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201"/>
              </a:lnSpc>
              <a:buNone/>
            </a:pPr>
            <a:r>
              <a:rPr lang="en-US" sz="3000" b="0" strike="noStrike" spc="-1">
                <a:solidFill>
                  <a:srgbClr val="332C2D"/>
                </a:solidFill>
                <a:latin typeface="Arial"/>
                <a:ea typeface="Arial"/>
              </a:rPr>
              <a:t>Bu çalışmada, metni çift yönlü yakalama yeteneğinden dolayı Transformers mimarisi ve  Transfer Öğrenme tekniği kullanılarak </a:t>
            </a:r>
            <a:r>
              <a:rPr lang="en-US" sz="3000" b="0" strike="noStrike" spc="-1">
                <a:solidFill>
                  <a:srgbClr val="332C2D"/>
                </a:solidFill>
                <a:latin typeface="Arial Bold"/>
                <a:ea typeface="Arial Bold"/>
              </a:rPr>
              <a:t>savasy/bert-base-turkish-ner-cased</a:t>
            </a:r>
            <a:r>
              <a:rPr lang="en-US" sz="3000" b="0" strike="noStrike" spc="-1">
                <a:solidFill>
                  <a:srgbClr val="332C2D"/>
                </a:solidFill>
                <a:latin typeface="Arial"/>
                <a:ea typeface="Arial"/>
              </a:rPr>
              <a:t> noktası kullanılmıştır.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50" name="TextBox 9"/>
          <p:cNvSpPr/>
          <p:nvPr/>
        </p:nvSpPr>
        <p:spPr>
          <a:xfrm>
            <a:off x="1074600" y="5227200"/>
            <a:ext cx="397476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701"/>
              </a:lnSpc>
              <a:buNone/>
            </a:pPr>
            <a:r>
              <a:rPr lang="en-US" sz="2500" b="0" strike="noStrike" spc="-1">
                <a:solidFill>
                  <a:srgbClr val="36699B"/>
                </a:solidFill>
                <a:latin typeface="Arimo Bold"/>
                <a:ea typeface="Arimo Bold"/>
              </a:rPr>
              <a:t>Eğitim Parametreleri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151" name="TextBox 10"/>
          <p:cNvSpPr/>
          <p:nvPr/>
        </p:nvSpPr>
        <p:spPr>
          <a:xfrm>
            <a:off x="5867640" y="5153040"/>
            <a:ext cx="397476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701"/>
              </a:lnSpc>
              <a:buNone/>
            </a:pPr>
            <a:r>
              <a:rPr lang="en-US" sz="2500" b="0" strike="noStrike" spc="-1">
                <a:solidFill>
                  <a:srgbClr val="36699B"/>
                </a:solidFill>
                <a:latin typeface="Arimo Bold"/>
                <a:ea typeface="Arimo Bold"/>
              </a:rPr>
              <a:t>Öğrenme Eğrisi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152" name="TextBox 11"/>
          <p:cNvSpPr/>
          <p:nvPr/>
        </p:nvSpPr>
        <p:spPr>
          <a:xfrm>
            <a:off x="11649960" y="5153040"/>
            <a:ext cx="397476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701"/>
              </a:lnSpc>
              <a:buNone/>
            </a:pPr>
            <a:r>
              <a:rPr lang="en-US" sz="2500" b="0" strike="noStrike" spc="-1">
                <a:solidFill>
                  <a:srgbClr val="36699B"/>
                </a:solidFill>
                <a:latin typeface="Arimo Bold"/>
                <a:ea typeface="Arimo Bold"/>
              </a:rPr>
              <a:t>Eğitim Sonuçları</a:t>
            </a:r>
            <a:endParaRPr lang="en-US" sz="25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899</Words>
  <Application>Microsoft Office PowerPoint</Application>
  <PresentationFormat>Özel</PresentationFormat>
  <Paragraphs>147</Paragraphs>
  <Slides>22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34" baseType="lpstr">
      <vt:lpstr>Arial</vt:lpstr>
      <vt:lpstr>Arial</vt:lpstr>
      <vt:lpstr>Arial Bold</vt:lpstr>
      <vt:lpstr>Arimo Bold</vt:lpstr>
      <vt:lpstr>Calibri</vt:lpstr>
      <vt:lpstr>DejaVu Sans</vt:lpstr>
      <vt:lpstr>HK Modular</vt:lpstr>
      <vt:lpstr>Symbol</vt:lpstr>
      <vt:lpstr>Times New Roman</vt:lpstr>
      <vt:lpstr>TT Bluescreens Bold</vt:lpstr>
      <vt:lpstr>Wingdings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TDDİ Final Sunum Şablonu_v4.pptx</dc:title>
  <dc:subject/>
  <dc:creator/>
  <dc:description/>
  <cp:lastModifiedBy>Administrator</cp:lastModifiedBy>
  <cp:revision>12</cp:revision>
  <dcterms:created xsi:type="dcterms:W3CDTF">2006-08-16T00:00:00Z</dcterms:created>
  <dcterms:modified xsi:type="dcterms:W3CDTF">2024-08-09T08:58:54Z</dcterms:modified>
  <dc:identifier>DAGNPkQef9o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